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8.xml" ContentType="application/vnd.openxmlformats-officedocument.presentationml.tags+xml"/>
  <Override PartName="/ppt/notesSlides/notesSlide17.xml" ContentType="application/vnd.openxmlformats-officedocument.presentationml.notesSlide+xml"/>
  <Override PartName="/ppt/tags/tag59.xml" ContentType="application/vnd.openxmlformats-officedocument.presentationml.tags+xml"/>
  <Override PartName="/ppt/notesSlides/notesSlide18.xml" ContentType="application/vnd.openxmlformats-officedocument.presentationml.notesSlide+xml"/>
  <Override PartName="/ppt/tags/tag60.xml" ContentType="application/vnd.openxmlformats-officedocument.presentationml.tags+xml"/>
  <Override PartName="/ppt/notesSlides/notesSlide19.xml" ContentType="application/vnd.openxmlformats-officedocument.presentationml.notesSlide+xml"/>
  <Override PartName="/ppt/tags/tag61.xml" ContentType="application/vnd.openxmlformats-officedocument.presentationml.tags+xml"/>
  <Override PartName="/ppt/notesSlides/notesSlide20.xml" ContentType="application/vnd.openxmlformats-officedocument.presentationml.notesSlide+xml"/>
  <Override PartName="/ppt/tags/tag62.xml" ContentType="application/vnd.openxmlformats-officedocument.presentationml.tags+xml"/>
  <Override PartName="/ppt/notesSlides/notesSlide21.xml" ContentType="application/vnd.openxmlformats-officedocument.presentationml.notesSlide+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notesSlides/notesSlide24.xml" ContentType="application/vnd.openxmlformats-officedocument.presentationml.notesSlide+xml"/>
  <Override PartName="/ppt/tags/tag66.xml" ContentType="application/vnd.openxmlformats-officedocument.presentationml.tags+xml"/>
  <Override PartName="/ppt/notesSlides/notesSlide25.xml" ContentType="application/vnd.openxmlformats-officedocument.presentationml.notesSlide+xml"/>
  <Override PartName="/ppt/tags/tag67.xml" ContentType="application/vnd.openxmlformats-officedocument.presentationml.tags+xml"/>
  <Override PartName="/ppt/notesSlides/notesSlide26.xml" ContentType="application/vnd.openxmlformats-officedocument.presentationml.notesSlide+xml"/>
  <Override PartName="/ppt/tags/tag68.xml" ContentType="application/vnd.openxmlformats-officedocument.presentationml.tags+xml"/>
  <Override PartName="/ppt/notesSlides/notesSlide27.xml" ContentType="application/vnd.openxmlformats-officedocument.presentationml.notesSlide+xml"/>
  <Override PartName="/ppt/tags/tag6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 id="2147483688" r:id="rId3"/>
  </p:sldMasterIdLst>
  <p:notesMasterIdLst>
    <p:notesMasterId r:id="rId32"/>
  </p:notesMasterIdLst>
  <p:handoutMasterIdLst>
    <p:handoutMasterId r:id="rId33"/>
  </p:handoutMasterIdLst>
  <p:sldIdLst>
    <p:sldId id="286" r:id="rId4"/>
    <p:sldId id="321" r:id="rId5"/>
    <p:sldId id="355" r:id="rId6"/>
    <p:sldId id="287" r:id="rId7"/>
    <p:sldId id="429" r:id="rId8"/>
    <p:sldId id="293" r:id="rId9"/>
    <p:sldId id="431" r:id="rId10"/>
    <p:sldId id="430" r:id="rId11"/>
    <p:sldId id="432" r:id="rId12"/>
    <p:sldId id="437" r:id="rId13"/>
    <p:sldId id="449" r:id="rId14"/>
    <p:sldId id="450" r:id="rId15"/>
    <p:sldId id="433" r:id="rId16"/>
    <p:sldId id="434" r:id="rId17"/>
    <p:sldId id="435" r:id="rId18"/>
    <p:sldId id="438" r:id="rId19"/>
    <p:sldId id="439" r:id="rId20"/>
    <p:sldId id="440" r:id="rId21"/>
    <p:sldId id="441" r:id="rId22"/>
    <p:sldId id="442" r:id="rId23"/>
    <p:sldId id="443" r:id="rId24"/>
    <p:sldId id="445" r:id="rId25"/>
    <p:sldId id="446" r:id="rId26"/>
    <p:sldId id="447" r:id="rId27"/>
    <p:sldId id="448" r:id="rId28"/>
    <p:sldId id="310" r:id="rId29"/>
    <p:sldId id="322" r:id="rId30"/>
    <p:sldId id="373"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1341" autoAdjust="0"/>
  </p:normalViewPr>
  <p:slideViewPr>
    <p:cSldViewPr>
      <p:cViewPr>
        <p:scale>
          <a:sx n="100" d="100"/>
          <a:sy n="100" d="100"/>
        </p:scale>
        <p:origin x="-1290" y="-11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70" d="100"/>
          <a:sy n="70" d="100"/>
        </p:scale>
        <p:origin x="-2362"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86C32CB-E617-4D0B-AACE-418B75E4F860}" type="datetimeFigureOut">
              <a:rPr lang="en-US" smtClean="0"/>
              <a:t>5/8/2017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8637B95-7D0C-43EC-823C-9A7397CDE8DB}" type="slidenum">
              <a:rPr lang="en-US" smtClean="0"/>
              <a:t>‹#›</a:t>
            </a:fld>
            <a:endParaRPr lang="en-US" dirty="0"/>
          </a:p>
        </p:txBody>
      </p:sp>
    </p:spTree>
    <p:extLst>
      <p:ext uri="{BB962C8B-B14F-4D97-AF65-F5344CB8AC3E}">
        <p14:creationId xmlns:p14="http://schemas.microsoft.com/office/powerpoint/2010/main" val="294340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39A7FA-121E-4183-921D-1196E4637CFF}" type="datetimeFigureOut">
              <a:rPr lang="en-US" smtClean="0"/>
              <a:t>5/8/2017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6436E4D-FE66-4EF7-93E4-BC4A6A2B7112}" type="slidenum">
              <a:rPr lang="en-US" smtClean="0"/>
              <a:t>‹#›</a:t>
            </a:fld>
            <a:endParaRPr lang="en-US" dirty="0"/>
          </a:p>
        </p:txBody>
      </p:sp>
    </p:spTree>
    <p:extLst>
      <p:ext uri="{BB962C8B-B14F-4D97-AF65-F5344CB8AC3E}">
        <p14:creationId xmlns:p14="http://schemas.microsoft.com/office/powerpoint/2010/main" val="76930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1181100" y="696913"/>
            <a:ext cx="4648200" cy="3486150"/>
          </a:xfrm>
          <a:ln/>
        </p:spPr>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10</a:t>
            </a:fld>
            <a:endParaRPr lang="en-US" dirty="0">
              <a:solidFill>
                <a:prstClr val="black"/>
              </a:solidFill>
            </a:endParaRPr>
          </a:p>
        </p:txBody>
      </p:sp>
      <p:sp>
        <p:nvSpPr>
          <p:cNvPr id="3" name="Notes Placeholder 2"/>
          <p:cNvSpPr>
            <a:spLocks noGrp="1"/>
          </p:cNvSpPr>
          <p:nvPr>
            <p:ph type="body" sz="quarter" idx="1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prstClr val="white">
                  <a:lumMod val="10000"/>
                </a:prstClr>
              </a:solidFill>
              <a:latin typeface="Tahoma"/>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11</a:t>
            </a:fld>
            <a:endParaRPr lang="en-US" dirty="0">
              <a:solidFill>
                <a:prstClr val="black"/>
              </a:solidFill>
            </a:endParaRPr>
          </a:p>
        </p:txBody>
      </p:sp>
      <p:sp>
        <p:nvSpPr>
          <p:cNvPr id="3" name="Notes Placeholder 2"/>
          <p:cNvSpPr>
            <a:spLocks noGrp="1"/>
          </p:cNvSpPr>
          <p:nvPr>
            <p:ph type="body" sz="quarter" idx="1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prstClr val="white">
                  <a:lumMod val="10000"/>
                </a:prstClr>
              </a:solidFill>
              <a:latin typeface="Tahoma"/>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12</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36E4D-FE66-4EF7-93E4-BC4A6A2B7112}" type="slidenum">
              <a:rPr lang="en-US" smtClean="0"/>
              <a:t>13</a:t>
            </a:fld>
            <a:endParaRPr lang="en-US" dirty="0"/>
          </a:p>
        </p:txBody>
      </p:sp>
    </p:spTree>
    <p:extLst>
      <p:ext uri="{BB962C8B-B14F-4D97-AF65-F5344CB8AC3E}">
        <p14:creationId xmlns:p14="http://schemas.microsoft.com/office/powerpoint/2010/main" val="338019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14</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15</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36E4D-FE66-4EF7-93E4-BC4A6A2B7112}" type="slidenum">
              <a:rPr lang="en-US" smtClean="0"/>
              <a:t>16</a:t>
            </a:fld>
            <a:endParaRPr lang="en-US" dirty="0"/>
          </a:p>
        </p:txBody>
      </p:sp>
    </p:spTree>
    <p:extLst>
      <p:ext uri="{BB962C8B-B14F-4D97-AF65-F5344CB8AC3E}">
        <p14:creationId xmlns:p14="http://schemas.microsoft.com/office/powerpoint/2010/main" val="3380198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17</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18</a:t>
            </a:fld>
            <a:endParaRPr lang="en-US" dirty="0">
              <a:solidFill>
                <a:prstClr val="black"/>
              </a:solidFill>
            </a:endParaRPr>
          </a:p>
        </p:txBody>
      </p:sp>
      <p:sp>
        <p:nvSpPr>
          <p:cNvPr id="3" name="Notes Placeholder 2"/>
          <p:cNvSpPr>
            <a:spLocks noGrp="1"/>
          </p:cNvSpPr>
          <p:nvPr>
            <p:ph type="body" sz="quarter" idx="11"/>
          </p:nvPr>
        </p:nvSpPr>
        <p:spPr/>
        <p:txBody>
          <a:bodyPr/>
          <a:lstStyle/>
          <a:p>
            <a:pPr>
              <a:spcBef>
                <a:spcPts val="1200"/>
              </a:spcBef>
              <a:buFont typeface="Arial"/>
              <a:defRPr/>
            </a:pPr>
            <a:endParaRPr lang="en-US" b="1" u="sng" dirty="0" smtClean="0"/>
          </a:p>
        </p:txBody>
      </p:sp>
    </p:spTree>
    <p:extLst>
      <p:ext uri="{BB962C8B-B14F-4D97-AF65-F5344CB8AC3E}">
        <p14:creationId xmlns:p14="http://schemas.microsoft.com/office/powerpoint/2010/main" val="345697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19</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altLang="en-US" sz="1400" dirty="0"/>
          </a:p>
        </p:txBody>
      </p:sp>
    </p:spTree>
    <p:extLst>
      <p:ext uri="{BB962C8B-B14F-4D97-AF65-F5344CB8AC3E}">
        <p14:creationId xmlns:p14="http://schemas.microsoft.com/office/powerpoint/2010/main" val="345697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20</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dirty="0" smtClean="0"/>
              <a:t>Standard Assumption Rural is defined as &lt;= 40 customers per mile</a:t>
            </a:r>
          </a:p>
          <a:p>
            <a:r>
              <a:rPr lang="en-US" dirty="0" smtClean="0"/>
              <a:t>Standard Assumption</a:t>
            </a:r>
            <a:r>
              <a:rPr lang="en-US" baseline="0" dirty="0" smtClean="0"/>
              <a:t> Urban is defined as &gt; 40 customers per mile</a:t>
            </a:r>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21</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22</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23</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24</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25</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smtClean="0"/>
          </a:p>
        </p:txBody>
      </p:sp>
    </p:spTree>
    <p:extLst>
      <p:ext uri="{BB962C8B-B14F-4D97-AF65-F5344CB8AC3E}">
        <p14:creationId xmlns:p14="http://schemas.microsoft.com/office/powerpoint/2010/main" val="3456975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26</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dirty="0" smtClean="0"/>
              <a:t>TVA staff is available to assist you, please reach out to myself, your field accountant, or your customer service manager.</a:t>
            </a:r>
          </a:p>
          <a:p>
            <a:endParaRPr lang="en-US" dirty="0"/>
          </a:p>
          <a:p>
            <a:r>
              <a:rPr lang="en-US" dirty="0" smtClean="0"/>
              <a:t>You can also find today’s presentation and other helpful information on the Regulatory Assurance page of TVA’s OnlineConnections.  </a:t>
            </a:r>
          </a:p>
          <a:p>
            <a:endParaRPr lang="en-US" dirty="0"/>
          </a:p>
          <a:p>
            <a:r>
              <a:rPr lang="en-US" dirty="0" smtClean="0"/>
              <a:t>Please take a copy of the “one-pager” provided for you at ???? (your tables/at the door) which includes TVA’s contact information, list of resources, and helpful hints.</a:t>
            </a:r>
          </a:p>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27</a:t>
            </a:fld>
            <a:endParaRPr lang="en-US" dirty="0">
              <a:solidFill>
                <a:prstClr val="black"/>
              </a:solidFill>
            </a:endParaRPr>
          </a:p>
        </p:txBody>
      </p:sp>
      <p:sp>
        <p:nvSpPr>
          <p:cNvPr id="6" name="Notes Placeholder 5"/>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28</a:t>
            </a:fld>
            <a:endParaRPr lang="en-US" dirty="0">
              <a:solidFill>
                <a:prstClr val="black"/>
              </a:solidFill>
            </a:endParaRPr>
          </a:p>
        </p:txBody>
      </p:sp>
      <p:sp>
        <p:nvSpPr>
          <p:cNvPr id="6" name="Notes Placeholder 5"/>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36E4D-FE66-4EF7-93E4-BC4A6A2B7112}" type="slidenum">
              <a:rPr lang="en-US" smtClean="0"/>
              <a:t>3</a:t>
            </a:fld>
            <a:endParaRPr lang="en-US" dirty="0"/>
          </a:p>
        </p:txBody>
      </p:sp>
    </p:spTree>
    <p:extLst>
      <p:ext uri="{BB962C8B-B14F-4D97-AF65-F5344CB8AC3E}">
        <p14:creationId xmlns:p14="http://schemas.microsoft.com/office/powerpoint/2010/main" val="338019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4</a:t>
            </a:fld>
            <a:endParaRPr lang="en-US" dirty="0">
              <a:solidFill>
                <a:prstClr val="black"/>
              </a:solidFill>
            </a:endParaRPr>
          </a:p>
        </p:txBody>
      </p:sp>
      <p:sp>
        <p:nvSpPr>
          <p:cNvPr id="3" name="Notes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36E4D-FE66-4EF7-93E4-BC4A6A2B7112}" type="slidenum">
              <a:rPr lang="en-US" smtClean="0"/>
              <a:t>5</a:t>
            </a:fld>
            <a:endParaRPr lang="en-US" dirty="0"/>
          </a:p>
        </p:txBody>
      </p:sp>
    </p:spTree>
    <p:extLst>
      <p:ext uri="{BB962C8B-B14F-4D97-AF65-F5344CB8AC3E}">
        <p14:creationId xmlns:p14="http://schemas.microsoft.com/office/powerpoint/2010/main" val="338019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6</a:t>
            </a:fld>
            <a:endParaRPr lang="en-US" dirty="0">
              <a:solidFill>
                <a:prstClr val="black"/>
              </a:solidFill>
            </a:endParaRPr>
          </a:p>
        </p:txBody>
      </p:sp>
      <p:sp>
        <p:nvSpPr>
          <p:cNvPr id="3" name="Notes Placeholder 2"/>
          <p:cNvSpPr>
            <a:spLocks noGrp="1"/>
          </p:cNvSpPr>
          <p:nvPr>
            <p:ph type="body" sz="quarter" idx="1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prstClr val="white">
                  <a:lumMod val="10000"/>
                </a:prstClr>
              </a:solidFill>
              <a:latin typeface="Tahoma"/>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7</a:t>
            </a:fld>
            <a:endParaRPr lang="en-US" dirty="0">
              <a:solidFill>
                <a:prstClr val="black"/>
              </a:solidFill>
            </a:endParaRPr>
          </a:p>
        </p:txBody>
      </p:sp>
      <p:sp>
        <p:nvSpPr>
          <p:cNvPr id="3" name="Notes Placeholder 2"/>
          <p:cNvSpPr>
            <a:spLocks noGrp="1"/>
          </p:cNvSpPr>
          <p:nvPr>
            <p:ph type="body" sz="quarter" idx="1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solidFill>
                  <a:prstClr val="white">
                    <a:lumMod val="10000"/>
                  </a:prstClr>
                </a:solidFill>
                <a:latin typeface="Tahoma"/>
                <a:ea typeface="Tahoma" panose="020B0604030504040204" pitchFamily="34" charset="0"/>
                <a:cs typeface="Tahoma" panose="020B0604030504040204" pitchFamily="34" charset="0"/>
              </a:rPr>
              <a:t>As part of the TVA Board’s 2016 adoption of the Determination on Regulation of Pole Attachment Rates, TVA has established a maximum valley pole attachment rate that LPCs may charge attaching parties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prstClr val="white">
                  <a:lumMod val="10000"/>
                </a:prstClr>
              </a:solidFill>
              <a:latin typeface="Tahoma"/>
              <a:ea typeface="Tahoma" panose="020B0604030504040204" pitchFamily="34" charset="0"/>
              <a:cs typeface="Tahoma" panose="020B0604030504040204" pitchFamily="34" charset="0"/>
            </a:endParaRPr>
          </a:p>
          <a:p>
            <a:endParaRPr lang="en-US" sz="12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approach uses fair and reasonable measures to mitigate the impact of TVA’s full cost recovery methodology on some LPCs and normalize depreciation for the assets. Rationale for the establishment and implementation of the maximum rate includes: </a:t>
            </a:r>
          </a:p>
          <a:p>
            <a:r>
              <a:rPr lang="en-US" sz="1200" b="0" i="0" u="none" strike="noStrike" kern="1200" baseline="0" dirty="0" smtClean="0">
                <a:solidFill>
                  <a:schemeClr val="tx1"/>
                </a:solidFill>
                <a:latin typeface="+mn-lt"/>
                <a:ea typeface="+mn-ea"/>
                <a:cs typeface="+mn-cs"/>
              </a:rPr>
              <a:t> Depreciation rates – Applying the 50% depreciation to the full cost recovery formula results in neither the under nor over-collection of revenue. Attaching parties will not be burdened with the cost of new plant, and LPCs with low depreciation rates are enabled to collect needed revenue for plant replacement. </a:t>
            </a:r>
          </a:p>
          <a:p>
            <a:r>
              <a:rPr lang="en-US" sz="1200" b="0" i="0" u="none" strike="noStrike" kern="1200" baseline="0" dirty="0" smtClean="0">
                <a:solidFill>
                  <a:schemeClr val="tx1"/>
                </a:solidFill>
                <a:latin typeface="+mn-lt"/>
                <a:ea typeface="+mn-ea"/>
                <a:cs typeface="+mn-cs"/>
              </a:rPr>
              <a:t> Limited historical reviews - TVA has not historically conducted detailed reviews of some key elements of the pole attachment rate calculation such as pole counts, pole costs, and numbers of attaching parties. The approach helps mitigate potentially less efficient LPC operations. </a:t>
            </a:r>
          </a:p>
          <a:p>
            <a:r>
              <a:rPr lang="en-US" sz="1200" b="0" i="0" u="none" strike="noStrike" kern="1200" baseline="0" dirty="0" smtClean="0">
                <a:solidFill>
                  <a:schemeClr val="tx1"/>
                </a:solidFill>
                <a:latin typeface="+mn-lt"/>
                <a:ea typeface="+mn-ea"/>
                <a:cs typeface="+mn-cs"/>
              </a:rPr>
              <a:t> Rate variability – Significant variations in pole attachment rates among neighboring LPCs can be mitigated by applying this approach.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prstClr val="white">
                  <a:lumMod val="10000"/>
                </a:prstClr>
              </a:solidFill>
              <a:latin typeface="Tahoma"/>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1B385B5F-6722-4411-9130-D192824D5C74}" type="slidenum">
              <a:rPr lang="en-US" smtClean="0">
                <a:solidFill>
                  <a:prstClr val="black"/>
                </a:solidFill>
              </a:rPr>
              <a:pPr/>
              <a:t>8</a:t>
            </a:fld>
            <a:endParaRPr lang="en-US" dirty="0">
              <a:solidFill>
                <a:prstClr val="black"/>
              </a:solidFill>
            </a:endParaRPr>
          </a:p>
        </p:txBody>
      </p:sp>
      <p:sp>
        <p:nvSpPr>
          <p:cNvPr id="3" name="Notes Placeholder 2"/>
          <p:cNvSpPr>
            <a:spLocks noGrp="1"/>
          </p:cNvSpPr>
          <p:nvPr>
            <p:ph type="body" sz="quarter" idx="1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solidFill>
                  <a:prstClr val="white">
                    <a:lumMod val="10000"/>
                  </a:prstClr>
                </a:solidFill>
                <a:latin typeface="Tahoma"/>
                <a:ea typeface="Tahoma" panose="020B0604030504040204" pitchFamily="34" charset="0"/>
                <a:cs typeface="Tahoma" panose="020B0604030504040204" pitchFamily="34" charset="0"/>
              </a:rPr>
              <a:t>As part of the TVA Board’s 2016 adoption of the Determination on Regulation of Pole Attachment Rates, TVA has established a maximum valley pole attachment rate that LPCs may charge attaching parties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prstClr val="white">
                  <a:lumMod val="10000"/>
                </a:prstClr>
              </a:solidFill>
              <a:latin typeface="Tahoma"/>
              <a:ea typeface="Tahoma" panose="020B0604030504040204" pitchFamily="34" charset="0"/>
              <a:cs typeface="Tahoma" panose="020B0604030504040204" pitchFamily="34" charset="0"/>
            </a:endParaRPr>
          </a:p>
          <a:p>
            <a:endParaRPr lang="en-US" sz="12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This approach uses fair and reasonable measures to mitigate the impact of TVA’s full cost recovery methodology on some LPCs and normalize depreciation for the assets. Rationale for the establishment and implementation of the maximum rate includes: </a:t>
            </a:r>
          </a:p>
          <a:p>
            <a:r>
              <a:rPr lang="en-US" sz="1200" b="0" i="0" u="none" strike="noStrike" kern="1200" baseline="0" dirty="0" smtClean="0">
                <a:solidFill>
                  <a:schemeClr val="tx1"/>
                </a:solidFill>
                <a:latin typeface="+mn-lt"/>
                <a:ea typeface="+mn-ea"/>
                <a:cs typeface="+mn-cs"/>
              </a:rPr>
              <a:t> Depreciation rates – Applying the 50% depreciation to the full cost recovery formula results in neither the under nor over-collection of revenue. Attaching parties will not be burdened with the cost of new plant, and LPCs with low depreciation rates are enabled to collect needed revenue for plant replacement. </a:t>
            </a:r>
          </a:p>
          <a:p>
            <a:r>
              <a:rPr lang="en-US" sz="1200" b="0" i="0" u="none" strike="noStrike" kern="1200" baseline="0" dirty="0" smtClean="0">
                <a:solidFill>
                  <a:schemeClr val="tx1"/>
                </a:solidFill>
                <a:latin typeface="+mn-lt"/>
                <a:ea typeface="+mn-ea"/>
                <a:cs typeface="+mn-cs"/>
              </a:rPr>
              <a:t> Limited historical reviews - TVA has not historically conducted detailed reviews of some key elements of the pole attachment rate calculation such as pole counts, pole costs, and numbers of attaching parties. The approach helps mitigate potentially less efficient LPC operations. </a:t>
            </a:r>
          </a:p>
          <a:p>
            <a:r>
              <a:rPr lang="en-US" sz="1200" b="0" i="0" u="none" strike="noStrike" kern="1200" baseline="0" dirty="0" smtClean="0">
                <a:solidFill>
                  <a:schemeClr val="tx1"/>
                </a:solidFill>
                <a:latin typeface="+mn-lt"/>
                <a:ea typeface="+mn-ea"/>
                <a:cs typeface="+mn-cs"/>
              </a:rPr>
              <a:t> Rate variability – Significant variations in pole attachment rates among neighboring LPCs can be mitigated by applying this approach.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prstClr val="white">
                  <a:lumMod val="10000"/>
                </a:prstClr>
              </a:solidFill>
              <a:latin typeface="Tahoma"/>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45697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36E4D-FE66-4EF7-93E4-BC4A6A2B7112}" type="slidenum">
              <a:rPr lang="en-US" smtClean="0"/>
              <a:t>9</a:t>
            </a:fld>
            <a:endParaRPr lang="en-US" dirty="0"/>
          </a:p>
        </p:txBody>
      </p:sp>
    </p:spTree>
    <p:extLst>
      <p:ext uri="{BB962C8B-B14F-4D97-AF65-F5344CB8AC3E}">
        <p14:creationId xmlns:p14="http://schemas.microsoft.com/office/powerpoint/2010/main" val="338019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Master" Target="../slideMasters/slideMaster3.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image" Target="../media/image2.png"/><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oleObject" Target="../embeddings/oleObject2.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9AE7E139-1500-419A-A6C2-706CE9C13036}" type="datetime1">
              <a:rPr lang="en-US" smtClean="0">
                <a:solidFill>
                  <a:srgbClr val="1F497D"/>
                </a:solidFill>
              </a:rPr>
              <a:pPr/>
              <a:t>5/8/2017</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7572654"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7712715" y="3136658"/>
            <a:ext cx="910224" cy="2075688"/>
          </a:xfrm>
          <a:prstGeom prst="rect">
            <a:avLst/>
          </a:prstGeom>
          <a:solidFill>
            <a:schemeClr val="accent3">
              <a:lumMod val="5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a:off x="445483"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solidFill>
                  <a:srgbClr val="4F81BD">
                    <a:lumMod val="50000"/>
                  </a:srgbClr>
                </a:solidFill>
              </a:rPr>
              <a:pPr/>
              <a:t>‹#›</a:t>
            </a:fld>
            <a:endParaRPr lang="en-US" dirty="0">
              <a:solidFill>
                <a:srgbClr val="4F81BD">
                  <a:lumMod val="50000"/>
                </a:srgbClr>
              </a:solidFill>
            </a:endParaRPr>
          </a:p>
        </p:txBody>
      </p:sp>
      <p:sp>
        <p:nvSpPr>
          <p:cNvPr id="11" name="Rectangle 10"/>
          <p:cNvSpPr/>
          <p:nvPr/>
        </p:nvSpPr>
        <p:spPr>
          <a:xfrm>
            <a:off x="541823" y="4559278"/>
            <a:ext cx="6755167" cy="66436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04705" y="3227035"/>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79292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4856D-A9E1-4311-AB5D-BCEB27D59D01}" type="datetime1">
              <a:rPr lang="en-US" smtClean="0">
                <a:solidFill>
                  <a:srgbClr val="1F497D"/>
                </a:solidFill>
              </a:rPr>
              <a:pPr/>
              <a:t>5/8/2017</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pPr fontAlgn="base">
              <a:spcAft>
                <a:spcPct val="0"/>
              </a:spcAft>
            </a:pPr>
            <a:fld id="{30710141-2961-491F-B8A8-3AC1E159B106}" type="slidenum">
              <a:rPr lang="en-US" smtClean="0">
                <a:solidFill>
                  <a:srgbClr val="1F497D"/>
                </a:solidFill>
                <a:ea typeface="SimSun" pitchFamily="2" charset="-122"/>
              </a:rPr>
              <a:pPr fontAlgn="base">
                <a:spcAft>
                  <a:spcPct val="0"/>
                </a:spcAft>
              </a:pPr>
              <a:t>‹#›</a:t>
            </a:fld>
            <a:r>
              <a:rPr lang="en-US" dirty="0" smtClean="0">
                <a:solidFill>
                  <a:srgbClr val="1F497D"/>
                </a:solidFill>
                <a:ea typeface="SimSun" pitchFamily="2" charset="-122"/>
              </a:rPr>
              <a:t> </a:t>
            </a:r>
            <a:endParaRPr lang="en-US" dirty="0">
              <a:solidFill>
                <a:srgbClr val="1F497D"/>
              </a:solidFill>
              <a:ea typeface="SimSun" pitchFamily="2" charset="-122"/>
            </a:endParaRPr>
          </a:p>
        </p:txBody>
      </p:sp>
    </p:spTree>
    <p:extLst>
      <p:ext uri="{BB962C8B-B14F-4D97-AF65-F5344CB8AC3E}">
        <p14:creationId xmlns:p14="http://schemas.microsoft.com/office/powerpoint/2010/main" val="362321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955225" y="351411"/>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048577" y="395429"/>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1001"/>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630745-88DD-414E-8DAA-60C197DFBDA4}" type="datetime1">
              <a:rPr lang="en-US" smtClean="0">
                <a:solidFill>
                  <a:srgbClr val="1F497D"/>
                </a:solidFill>
              </a:rPr>
              <a:pPr/>
              <a:t>5/8/2017</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pPr fontAlgn="base">
              <a:spcAft>
                <a:spcPct val="0"/>
              </a:spcAft>
            </a:pPr>
            <a:fld id="{30710141-2961-491F-B8A8-3AC1E159B106}" type="slidenum">
              <a:rPr lang="en-US" smtClean="0">
                <a:solidFill>
                  <a:srgbClr val="1F497D"/>
                </a:solidFill>
                <a:ea typeface="SimSun" pitchFamily="2" charset="-122"/>
              </a:rPr>
              <a:pPr fontAlgn="base">
                <a:spcAft>
                  <a:spcPct val="0"/>
                </a:spcAft>
              </a:pPr>
              <a:t>‹#›</a:t>
            </a:fld>
            <a:r>
              <a:rPr lang="en-US" dirty="0" smtClean="0">
                <a:solidFill>
                  <a:srgbClr val="1F497D"/>
                </a:solidFill>
                <a:ea typeface="SimSun" pitchFamily="2" charset="-122"/>
              </a:rPr>
              <a:t> </a:t>
            </a:r>
            <a:endParaRPr lang="en-US" dirty="0">
              <a:solidFill>
                <a:srgbClr val="1F497D"/>
              </a:solidFill>
              <a:ea typeface="SimSun" pitchFamily="2" charset="-122"/>
            </a:endParaRPr>
          </a:p>
        </p:txBody>
      </p:sp>
    </p:spTree>
    <p:extLst>
      <p:ext uri="{BB962C8B-B14F-4D97-AF65-F5344CB8AC3E}">
        <p14:creationId xmlns:p14="http://schemas.microsoft.com/office/powerpoint/2010/main" val="1916351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050"/>
            </a:lvl1pPr>
          </a:lstStyle>
          <a:p>
            <a:fld id="{1FDD66D6-0FC1-4997-A42D-E0AB9F53BE78}" type="datetime1">
              <a:rPr lang="en-US" smtClean="0">
                <a:solidFill>
                  <a:prstClr val="black">
                    <a:tint val="75000"/>
                  </a:prstClr>
                </a:solidFill>
              </a:rPr>
              <a:pPr/>
              <a:t>5/8/2017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50"/>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algn="r">
              <a:defRPr sz="1400"/>
            </a:lvl1pPr>
          </a:lstStyle>
          <a:p>
            <a:fld id="{8E029D41-BAAE-43C2-9EF3-AC2F574C4A58}" type="slidenum">
              <a:rPr lang="en-US" smtClean="0">
                <a:solidFill>
                  <a:prstClr val="black"/>
                </a:solidFill>
              </a:rPr>
              <a:pPr/>
              <a:t>‹#›</a:t>
            </a:fld>
            <a:endParaRPr lang="en-US" dirty="0">
              <a:solidFill>
                <a:prstClr val="black"/>
              </a:solidFill>
            </a:endParaRPr>
          </a:p>
        </p:txBody>
      </p:sp>
      <p:grpSp>
        <p:nvGrpSpPr>
          <p:cNvPr id="9" name="Group 8"/>
          <p:cNvGrpSpPr/>
          <p:nvPr userDrawn="1"/>
        </p:nvGrpSpPr>
        <p:grpSpPr>
          <a:xfrm>
            <a:off x="7541515" y="168604"/>
            <a:ext cx="1508284" cy="343309"/>
            <a:chOff x="209147" y="2288812"/>
            <a:chExt cx="1131213" cy="489771"/>
          </a:xfrm>
        </p:grpSpPr>
        <p:sp>
          <p:nvSpPr>
            <p:cNvPr id="10" name="Oval 12"/>
            <p:cNvSpPr/>
            <p:nvPr/>
          </p:nvSpPr>
          <p:spPr>
            <a:xfrm>
              <a:off x="1063269" y="2288813"/>
              <a:ext cx="277091" cy="4849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3"/>
            <p:cNvSpPr/>
            <p:nvPr/>
          </p:nvSpPr>
          <p:spPr>
            <a:xfrm>
              <a:off x="209147" y="2293674"/>
              <a:ext cx="277091" cy="484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4"/>
            <p:cNvSpPr/>
            <p:nvPr/>
          </p:nvSpPr>
          <p:spPr>
            <a:xfrm>
              <a:off x="648088" y="2288812"/>
              <a:ext cx="277091" cy="4849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cxnSp>
        <p:nvCxnSpPr>
          <p:cNvPr id="13" name="Straight Connector 12"/>
          <p:cNvCxnSpPr/>
          <p:nvPr userDrawn="1"/>
        </p:nvCxnSpPr>
        <p:spPr>
          <a:xfrm>
            <a:off x="7468239" y="0"/>
            <a:ext cx="0" cy="6805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152398" y="46166"/>
            <a:ext cx="7252663" cy="584775"/>
          </a:xfrm>
          <a:prstGeom prst="rect">
            <a:avLst/>
          </a:prstGeom>
          <a:solidFill>
            <a:schemeClr val="tx2"/>
          </a:solidFill>
        </p:spPr>
        <p:txBody>
          <a:bodyPr wrap="square" rtlCol="0">
            <a:spAutoFit/>
          </a:bodyPr>
          <a:lstStyle/>
          <a:p>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89151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DBC52-55A4-4B67-BE4E-17969BCE5B63}" type="datetime1">
              <a:rPr lang="en-US" smtClean="0">
                <a:solidFill>
                  <a:prstClr val="black">
                    <a:tint val="75000"/>
                  </a:prstClr>
                </a:solidFill>
              </a:rPr>
              <a:pPr/>
              <a:t>5/8/2017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2819825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B6B7BB-FEC8-4B8E-BA80-5DEDDDD6F4F2}" type="datetime1">
              <a:rPr lang="en-US" smtClean="0">
                <a:solidFill>
                  <a:prstClr val="black">
                    <a:tint val="75000"/>
                  </a:prstClr>
                </a:solidFill>
              </a:rPr>
              <a:pPr/>
              <a:t>5/8/2017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301245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2" y="2133603"/>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11" y="2133603"/>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8B1A06-C1FB-421B-A7E9-28D6869B7E93}" type="datetime1">
              <a:rPr lang="en-US" smtClean="0">
                <a:solidFill>
                  <a:prstClr val="black">
                    <a:tint val="75000"/>
                  </a:prstClr>
                </a:solidFill>
              </a:rPr>
              <a:pPr/>
              <a:t>5/8/2017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8E029D41-BAAE-43C2-9EF3-AC2F574C4A5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35652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992132-5EC0-462E-806E-57A19C010269}" type="datetime1">
              <a:rPr lang="en-US" smtClean="0">
                <a:solidFill>
                  <a:prstClr val="black">
                    <a:tint val="75000"/>
                  </a:prstClr>
                </a:solidFill>
              </a:rPr>
              <a:pPr/>
              <a:t>5/8/2017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8E029D41-BAAE-43C2-9EF3-AC2F574C4A5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26595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E4E419-11A0-4E17-9B6C-091A0DEEC960}" type="datetime1">
              <a:rPr lang="en-US" smtClean="0">
                <a:solidFill>
                  <a:prstClr val="black">
                    <a:tint val="75000"/>
                  </a:prstClr>
                </a:solidFill>
              </a:rPr>
              <a:pPr/>
              <a:t>5/8/2017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8E029D41-BAAE-43C2-9EF3-AC2F574C4A5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3783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B66E4-D907-4D99-9C17-794842D5F126}" type="datetime1">
              <a:rPr lang="en-US" smtClean="0">
                <a:solidFill>
                  <a:prstClr val="black">
                    <a:tint val="75000"/>
                  </a:prstClr>
                </a:solidFill>
              </a:rPr>
              <a:pPr/>
              <a:t>5/8/2017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8E029D41-BAAE-43C2-9EF3-AC2F574C4A5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920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A9045-F92F-4171-9755-8932F35E1848}" type="datetime1">
              <a:rPr lang="en-US" smtClean="0">
                <a:solidFill>
                  <a:prstClr val="black">
                    <a:tint val="75000"/>
                  </a:prstClr>
                </a:solidFill>
              </a:rPr>
              <a:pPr/>
              <a:t>5/8/2017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8E029D41-BAAE-43C2-9EF3-AC2F574C4A5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4364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46AFC-A65B-4C29-97A9-41F1E19849C7}" type="datetime1">
              <a:rPr lang="en-US" smtClean="0">
                <a:solidFill>
                  <a:srgbClr val="1F497D"/>
                </a:solidFill>
              </a:rPr>
              <a:pPr/>
              <a:t>5/8/2017</a:t>
            </a:fld>
            <a:endParaRPr lang="en-US" dirty="0">
              <a:solidFill>
                <a:srgbClr val="1F497D"/>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6" name="Slide Number Placeholder 5"/>
          <p:cNvSpPr>
            <a:spLocks noGrp="1"/>
          </p:cNvSpPr>
          <p:nvPr>
            <p:ph type="sldNum" sz="quarter" idx="12"/>
          </p:nvPr>
        </p:nvSpPr>
        <p:spPr/>
        <p:txBody>
          <a:bodyPr/>
          <a:lstStyle/>
          <a:p>
            <a:pPr fontAlgn="base">
              <a:spcAft>
                <a:spcPct val="0"/>
              </a:spcAft>
            </a:pPr>
            <a:fld id="{30710141-2961-491F-B8A8-3AC1E159B106}" type="slidenum">
              <a:rPr lang="en-US" smtClean="0">
                <a:solidFill>
                  <a:srgbClr val="1F497D"/>
                </a:solidFill>
                <a:ea typeface="SimSun" pitchFamily="2" charset="-122"/>
              </a:rPr>
              <a:pPr fontAlgn="base">
                <a:spcAft>
                  <a:spcPct val="0"/>
                </a:spcAft>
              </a:pPr>
              <a:t>‹#›</a:t>
            </a:fld>
            <a:r>
              <a:rPr lang="en-US" dirty="0" smtClean="0">
                <a:solidFill>
                  <a:srgbClr val="1F497D"/>
                </a:solidFill>
                <a:ea typeface="SimSun" pitchFamily="2" charset="-122"/>
              </a:rPr>
              <a:t> </a:t>
            </a:r>
            <a:endParaRPr lang="en-US" dirty="0">
              <a:solidFill>
                <a:srgbClr val="1F497D"/>
              </a:solidFill>
              <a:ea typeface="SimSun" pitchFamily="2" charset="-122"/>
            </a:endParaRPr>
          </a:p>
        </p:txBody>
      </p:sp>
    </p:spTree>
    <p:extLst>
      <p:ext uri="{BB962C8B-B14F-4D97-AF65-F5344CB8AC3E}">
        <p14:creationId xmlns:p14="http://schemas.microsoft.com/office/powerpoint/2010/main" val="2142612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8659B6-45D3-4357-ABB0-B42189C7CEA6}" type="datetime1">
              <a:rPr lang="en-US" smtClean="0">
                <a:solidFill>
                  <a:prstClr val="black">
                    <a:tint val="75000"/>
                  </a:prstClr>
                </a:solidFill>
              </a:rPr>
              <a:pPr/>
              <a:t>5/8/2017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8E029D41-BAAE-43C2-9EF3-AC2F574C4A5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0406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41501-1B5A-4156-A530-F6CFA3C4B9D0}" type="datetime1">
              <a:rPr lang="en-US" smtClean="0">
                <a:solidFill>
                  <a:prstClr val="black">
                    <a:tint val="75000"/>
                  </a:prstClr>
                </a:solidFill>
              </a:rPr>
              <a:pPr/>
              <a:t>5/8/2017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8E029D41-BAAE-43C2-9EF3-AC2F574C4A5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49963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74A149-289F-4EC7-BA1B-A34FF6E5E1AA}" type="datetime1">
              <a:rPr lang="en-US" smtClean="0">
                <a:solidFill>
                  <a:prstClr val="black">
                    <a:tint val="75000"/>
                  </a:prstClr>
                </a:solidFill>
              </a:rPr>
              <a:pPr/>
              <a:t>5/8/2017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8E029D41-BAAE-43C2-9EF3-AC2F574C4A5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63433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1101826" name="Rectangle 2" hidden="1"/>
          <p:cNvGraphicFramePr>
            <a:graphicFrameLocks/>
          </p:cNvGraphicFramePr>
          <p:nvPr>
            <p:custDataLst>
              <p:tags r:id="rId2"/>
            </p:custDataLst>
          </p:nvPr>
        </p:nvGraphicFramePr>
        <p:xfrm>
          <a:off x="17" y="21"/>
          <a:ext cx="158744" cy="158735"/>
        </p:xfrm>
        <a:graphic>
          <a:graphicData uri="http://schemas.openxmlformats.org/presentationml/2006/ole">
            <mc:AlternateContent xmlns:mc="http://schemas.openxmlformats.org/markup-compatibility/2006">
              <mc:Choice xmlns:v="urn:schemas-microsoft-com:vml" Requires="v">
                <p:oleObj spid="_x0000_s5356" name="think-cell Slide" r:id="rId14" imgW="0" imgH="0" progId="">
                  <p:embed/>
                </p:oleObj>
              </mc:Choice>
              <mc:Fallback>
                <p:oleObj name="think-cell Slide" r:id="rId1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7" y="21"/>
                        <a:ext cx="158744" cy="1587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01827" name="Picture 24" descr="Pos TVA Logo"/>
          <p:cNvPicPr>
            <a:picLocks noChangeAspect="1" noChangeArrowheads="1"/>
          </p:cNvPicPr>
          <p:nvPr>
            <p:custDataLst>
              <p:tags r:id="rId3"/>
            </p:custDataLst>
          </p:nvPr>
        </p:nvPicPr>
        <p:blipFill>
          <a:blip r:embed="rId15" cstate="print"/>
          <a:srcRect/>
          <a:stretch>
            <a:fillRect/>
          </a:stretch>
        </p:blipFill>
        <p:spPr bwMode="auto">
          <a:xfrm>
            <a:off x="207994" y="269051"/>
            <a:ext cx="362844" cy="364442"/>
          </a:xfrm>
          <a:prstGeom prst="rect">
            <a:avLst/>
          </a:prstGeom>
          <a:noFill/>
          <a:ln w="9525">
            <a:noFill/>
            <a:miter lim="800000"/>
            <a:headEnd/>
            <a:tailEnd/>
          </a:ln>
        </p:spPr>
      </p:pic>
      <p:sp>
        <p:nvSpPr>
          <p:cNvPr id="1101828" name="Title"/>
          <p:cNvSpPr>
            <a:spLocks noGrp="1" noChangeArrowheads="1"/>
          </p:cNvSpPr>
          <p:nvPr>
            <p:ph type="ctrTitle"/>
            <p:custDataLst>
              <p:tags r:id="rId4"/>
            </p:custDataLst>
          </p:nvPr>
        </p:nvSpPr>
        <p:spPr>
          <a:xfrm>
            <a:off x="557245" y="3004591"/>
            <a:ext cx="7771995" cy="461665"/>
          </a:xfrm>
        </p:spPr>
        <p:txBody>
          <a:bodyPr anchor="b"/>
          <a:lstStyle>
            <a:lvl1pPr>
              <a:defRPr sz="3000"/>
            </a:lvl1pPr>
          </a:lstStyle>
          <a:p>
            <a:r>
              <a:rPr lang="en-US"/>
              <a:t>Click to edit Master title style</a:t>
            </a:r>
          </a:p>
        </p:txBody>
      </p:sp>
      <p:sp>
        <p:nvSpPr>
          <p:cNvPr id="1101829" name="Rectangle 5"/>
          <p:cNvSpPr>
            <a:spLocks noGrp="1" noChangeArrowheads="1"/>
          </p:cNvSpPr>
          <p:nvPr>
            <p:ph type="subTitle" idx="1"/>
            <p:custDataLst>
              <p:tags r:id="rId5"/>
            </p:custDataLst>
          </p:nvPr>
        </p:nvSpPr>
        <p:spPr>
          <a:xfrm>
            <a:off x="557245" y="3678462"/>
            <a:ext cx="7771995" cy="246221"/>
          </a:xfrm>
        </p:spPr>
        <p:txBody>
          <a:bodyPr/>
          <a:lstStyle>
            <a:lvl1pPr>
              <a:defRPr/>
            </a:lvl1pPr>
          </a:lstStyle>
          <a:p>
            <a:r>
              <a:rPr lang="en-US"/>
              <a:t>Click to edit Master subtitle style</a:t>
            </a:r>
          </a:p>
        </p:txBody>
      </p:sp>
      <p:sp>
        <p:nvSpPr>
          <p:cNvPr id="2" name="Line 6"/>
          <p:cNvSpPr>
            <a:spLocks noChangeShapeType="1"/>
          </p:cNvSpPr>
          <p:nvPr>
            <p:custDataLst>
              <p:tags r:id="rId6"/>
            </p:custDataLst>
          </p:nvPr>
        </p:nvSpPr>
        <p:spPr bwMode="auto">
          <a:xfrm>
            <a:off x="557246" y="3571538"/>
            <a:ext cx="8019831" cy="0"/>
          </a:xfrm>
          <a:prstGeom prst="line">
            <a:avLst/>
          </a:prstGeom>
          <a:noFill/>
          <a:ln w="25400">
            <a:solidFill>
              <a:srgbClr val="808080"/>
            </a:solidFill>
            <a:round/>
            <a:headEnd/>
            <a:tailEnd/>
          </a:ln>
        </p:spPr>
        <p:txBody>
          <a:bodyPr lIns="93106" tIns="46555" rIns="93106" bIns="46555"/>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nvGrpSpPr>
          <p:cNvPr id="3" name="McK Title Elements"/>
          <p:cNvGrpSpPr>
            <a:grpSpLocks/>
          </p:cNvGrpSpPr>
          <p:nvPr>
            <p:custDataLst>
              <p:tags r:id="rId7"/>
            </p:custDataLst>
          </p:nvPr>
        </p:nvGrpSpPr>
        <p:grpSpPr bwMode="auto">
          <a:xfrm>
            <a:off x="557234" y="4930483"/>
            <a:ext cx="4935655" cy="479508"/>
            <a:chOff x="351" y="3106"/>
            <a:chExt cx="3109" cy="302"/>
          </a:xfrm>
        </p:grpSpPr>
        <p:sp>
          <p:nvSpPr>
            <p:cNvPr id="1101833" name="McK Document type" hidden="1"/>
            <p:cNvSpPr txBox="1">
              <a:spLocks noChangeArrowheads="1"/>
            </p:cNvSpPr>
            <p:nvPr userDrawn="1"/>
          </p:nvSpPr>
          <p:spPr bwMode="auto">
            <a:xfrm>
              <a:off x="351" y="3106"/>
              <a:ext cx="3109" cy="136"/>
            </a:xfrm>
            <a:prstGeom prst="rect">
              <a:avLst/>
            </a:prstGeom>
            <a:noFill/>
            <a:ln w="9525">
              <a:noFill/>
              <a:miter lim="800000"/>
              <a:headEnd/>
              <a:tailEnd/>
            </a:ln>
            <a:effectLst/>
          </p:spPr>
          <p:txBody>
            <a:bodyPr lIns="0" tIns="0" rIns="0" bIns="0" anchor="b">
              <a:spAutoFit/>
            </a:bodyPr>
            <a:lstStyle/>
            <a:p>
              <a:pPr defTabSz="911687" fontAlgn="base">
                <a:spcBef>
                  <a:spcPct val="0"/>
                </a:spcBef>
                <a:spcAft>
                  <a:spcPct val="0"/>
                </a:spcAft>
              </a:pPr>
              <a:r>
                <a:rPr lang="en-US" sz="1400" dirty="0">
                  <a:solidFill>
                    <a:srgbClr val="000000"/>
                  </a:solidFill>
                  <a:ea typeface="SimSun" pitchFamily="2" charset="-122"/>
                  <a:cs typeface="Tahoma" pitchFamily="34" charset="0"/>
                </a:rPr>
                <a:t>Document type</a:t>
              </a:r>
            </a:p>
          </p:txBody>
        </p:sp>
        <p:sp>
          <p:nvSpPr>
            <p:cNvPr id="1101834" name="McK Date" hidden="1"/>
            <p:cNvSpPr txBox="1">
              <a:spLocks noChangeArrowheads="1"/>
            </p:cNvSpPr>
            <p:nvPr userDrawn="1"/>
          </p:nvSpPr>
          <p:spPr bwMode="auto">
            <a:xfrm>
              <a:off x="351" y="3272"/>
              <a:ext cx="3109" cy="136"/>
            </a:xfrm>
            <a:prstGeom prst="rect">
              <a:avLst/>
            </a:prstGeom>
            <a:noFill/>
            <a:ln w="9525">
              <a:noFill/>
              <a:miter lim="800000"/>
              <a:headEnd/>
              <a:tailEnd/>
            </a:ln>
            <a:effectLst/>
          </p:spPr>
          <p:txBody>
            <a:bodyPr lIns="0" tIns="0" rIns="0" bIns="0">
              <a:spAutoFit/>
            </a:bodyPr>
            <a:lstStyle/>
            <a:p>
              <a:pPr defTabSz="911687" fontAlgn="base">
                <a:spcBef>
                  <a:spcPct val="0"/>
                </a:spcBef>
                <a:spcAft>
                  <a:spcPct val="0"/>
                </a:spcAft>
              </a:pPr>
              <a:r>
                <a:rPr lang="en-US" sz="1400" dirty="0">
                  <a:solidFill>
                    <a:srgbClr val="000000"/>
                  </a:solidFill>
                  <a:ea typeface="SimSun" pitchFamily="2" charset="-122"/>
                  <a:cs typeface="Tahoma" pitchFamily="34" charset="0"/>
                </a:rPr>
                <a:t>Date</a:t>
              </a:r>
            </a:p>
          </p:txBody>
        </p:sp>
      </p:grpSp>
      <p:sp>
        <p:nvSpPr>
          <p:cNvPr id="1101835" name="Working Draft Text" hidden="1"/>
          <p:cNvSpPr txBox="1">
            <a:spLocks noChangeArrowheads="1"/>
          </p:cNvSpPr>
          <p:nvPr>
            <p:custDataLst>
              <p:tags r:id="rId8"/>
            </p:custDataLst>
          </p:nvPr>
        </p:nvSpPr>
        <p:spPr bwMode="auto">
          <a:xfrm>
            <a:off x="557226" y="1069033"/>
            <a:ext cx="907300" cy="138499"/>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900" dirty="0">
                <a:solidFill>
                  <a:srgbClr val="000000"/>
                </a:solidFill>
                <a:ea typeface="SimSun" pitchFamily="2" charset="-122"/>
                <a:cs typeface="Tahoma" pitchFamily="34" charset="0"/>
              </a:rPr>
              <a:t>WORKING DRAFT</a:t>
            </a:r>
          </a:p>
        </p:txBody>
      </p:sp>
      <p:sp>
        <p:nvSpPr>
          <p:cNvPr id="1101836" name="Working Draft" hidden="1"/>
          <p:cNvSpPr txBox="1">
            <a:spLocks noChangeArrowheads="1"/>
          </p:cNvSpPr>
          <p:nvPr>
            <p:custDataLst>
              <p:tags r:id="rId9"/>
            </p:custDataLst>
          </p:nvPr>
        </p:nvSpPr>
        <p:spPr bwMode="auto">
          <a:xfrm>
            <a:off x="557246" y="1224541"/>
            <a:ext cx="3181961" cy="138499"/>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900" dirty="0">
                <a:solidFill>
                  <a:srgbClr val="000000"/>
                </a:solidFill>
                <a:ea typeface="SimSun" pitchFamily="2" charset="-122"/>
                <a:cs typeface="Tahoma" pitchFamily="34" charset="0"/>
              </a:rPr>
              <a:t>Last Modified 10/12/2011 11:09:24 PM Eastern Standard Time</a:t>
            </a:r>
          </a:p>
        </p:txBody>
      </p:sp>
      <p:sp>
        <p:nvSpPr>
          <p:cNvPr id="1101837" name="Printed" hidden="1"/>
          <p:cNvSpPr txBox="1">
            <a:spLocks noChangeArrowheads="1"/>
          </p:cNvSpPr>
          <p:nvPr>
            <p:custDataLst>
              <p:tags r:id="rId10"/>
            </p:custDataLst>
          </p:nvPr>
        </p:nvSpPr>
        <p:spPr bwMode="auto">
          <a:xfrm>
            <a:off x="557246" y="1381663"/>
            <a:ext cx="2867773" cy="138499"/>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900" dirty="0">
                <a:solidFill>
                  <a:srgbClr val="000000"/>
                </a:solidFill>
                <a:ea typeface="SimSun" pitchFamily="2" charset="-122"/>
                <a:cs typeface="Tahoma" pitchFamily="34" charset="0"/>
              </a:rPr>
              <a:t>Printed 10/12/2011 12:08:02 PM Eastern Standard Time</a:t>
            </a:r>
          </a:p>
        </p:txBody>
      </p:sp>
      <p:sp>
        <p:nvSpPr>
          <p:cNvPr id="1101838" name="doc id"/>
          <p:cNvSpPr>
            <a:spLocks noChangeArrowheads="1"/>
          </p:cNvSpPr>
          <p:nvPr>
            <p:custDataLst>
              <p:tags r:id="rId11"/>
            </p:custDataLst>
          </p:nvPr>
        </p:nvSpPr>
        <p:spPr bwMode="auto">
          <a:xfrm>
            <a:off x="8264447" y="37256"/>
            <a:ext cx="657655" cy="121480"/>
          </a:xfrm>
          <a:prstGeom prst="rect">
            <a:avLst/>
          </a:prstGeom>
          <a:noFill/>
          <a:ln w="9525">
            <a:noFill/>
            <a:miter lim="800000"/>
            <a:headEnd/>
            <a:tailEnd/>
          </a:ln>
          <a:effectLst/>
        </p:spPr>
        <p:txBody>
          <a:bodyPr wrap="none" lIns="0" tIns="0" rIns="0" bIns="0"/>
          <a:lstStyle/>
          <a:p>
            <a:pPr algn="r" defTabSz="893906" fontAlgn="base">
              <a:spcBef>
                <a:spcPct val="0"/>
              </a:spcBef>
              <a:spcAft>
                <a:spcPct val="0"/>
              </a:spcAft>
            </a:pPr>
            <a:endParaRPr lang="en-US" sz="800" dirty="0">
              <a:solidFill>
                <a:srgbClr val="000000"/>
              </a:solidFill>
              <a:ea typeface="SimSun" pitchFamily="2" charset="-122"/>
              <a:cs typeface="Tahoma" pitchFamily="34" charset="0"/>
            </a:endParaRPr>
          </a:p>
        </p:txBody>
      </p:sp>
      <p:sp>
        <p:nvSpPr>
          <p:cNvPr id="14" name="Rectangle 9"/>
          <p:cNvSpPr>
            <a:spLocks noChangeArrowheads="1"/>
          </p:cNvSpPr>
          <p:nvPr userDrawn="1">
            <p:custDataLst>
              <p:tags r:id="rId12"/>
            </p:custDataLst>
          </p:nvPr>
        </p:nvSpPr>
        <p:spPr bwMode="auto">
          <a:xfrm>
            <a:off x="2014158" y="6650415"/>
            <a:ext cx="4769233" cy="76944"/>
          </a:xfrm>
          <a:prstGeom prst="rect">
            <a:avLst/>
          </a:prstGeom>
          <a:noFill/>
          <a:ln w="9525">
            <a:noFill/>
            <a:miter lim="800000"/>
            <a:headEnd/>
            <a:tailEnd/>
          </a:ln>
        </p:spPr>
        <p:txBody>
          <a:bodyPr wrap="square" lIns="0" tIns="0" rIns="0" bIns="0">
            <a:spAutoFit/>
          </a:bodyPr>
          <a:lstStyle/>
          <a:p>
            <a:pPr algn="ctr" defTabSz="912366" fontAlgn="base">
              <a:lnSpc>
                <a:spcPct val="50000"/>
              </a:lnSpc>
              <a:spcBef>
                <a:spcPts val="700"/>
              </a:spcBef>
              <a:spcAft>
                <a:spcPct val="0"/>
              </a:spcAft>
              <a:buFont typeface="Tahoma" pitchFamily="34" charset="0"/>
              <a:buNone/>
              <a:defRPr/>
            </a:pPr>
            <a:r>
              <a:rPr lang="en-US" sz="1000" dirty="0">
                <a:solidFill>
                  <a:srgbClr val="000000"/>
                </a:solidFill>
                <a:ea typeface="SimSun" pitchFamily="2" charset="-122"/>
                <a:cs typeface="Tahoma" pitchFamily="34" charset="0"/>
              </a:rPr>
              <a:t>TVA Restricted Information - Deliberative and Pre-Decisional Privileged </a:t>
            </a:r>
          </a:p>
        </p:txBody>
      </p:sp>
    </p:spTree>
    <p:extLst>
      <p:ext uri="{BB962C8B-B14F-4D97-AF65-F5344CB8AC3E}">
        <p14:creationId xmlns:p14="http://schemas.microsoft.com/office/powerpoint/2010/main" val="157224881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5909" y="290646"/>
            <a:ext cx="8096171" cy="369332"/>
          </a:xfrm>
        </p:spPr>
        <p:txBody>
          <a:bodyPr/>
          <a:lstStyle>
            <a:lvl1pPr>
              <a:defRPr sz="24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C70EB5CC-767D-43FD-BEB3-7EEA6896F847}" type="slidenum">
              <a:rPr lang="en-US"/>
              <a:pPr/>
              <a:t>‹#›</a:t>
            </a:fld>
            <a:r>
              <a:rPr lang="en-US" dirty="0"/>
              <a:t> </a:t>
            </a:r>
          </a:p>
        </p:txBody>
      </p:sp>
    </p:spTree>
    <p:extLst>
      <p:ext uri="{BB962C8B-B14F-4D97-AF65-F5344CB8AC3E}">
        <p14:creationId xmlns:p14="http://schemas.microsoft.com/office/powerpoint/2010/main" val="889990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D5F2F3E-C8F9-4918-AA1C-E68CEF481E43}" type="slidenum">
              <a:rPr lang="en-US"/>
              <a:pPr/>
              <a:t>‹#›</a:t>
            </a:fld>
            <a:r>
              <a:rPr lang="en-US" dirty="0"/>
              <a:t> </a:t>
            </a:r>
          </a:p>
        </p:txBody>
      </p:sp>
    </p:spTree>
    <p:extLst>
      <p:ext uri="{BB962C8B-B14F-4D97-AF65-F5344CB8AC3E}">
        <p14:creationId xmlns:p14="http://schemas.microsoft.com/office/powerpoint/2010/main" val="151693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srgbClr val="1F497D"/>
              </a:solidFill>
            </a:endParaRPr>
          </a:p>
        </p:txBody>
      </p:sp>
      <p:sp>
        <p:nvSpPr>
          <p:cNvPr id="2" name="Title 1"/>
          <p:cNvSpPr>
            <a:spLocks noGrp="1"/>
          </p:cNvSpPr>
          <p:nvPr>
            <p:ph type="title"/>
          </p:nvPr>
        </p:nvSpPr>
        <p:spPr>
          <a:xfrm>
            <a:off x="736456" y="3200401"/>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endParaRPr lang="en-US" dirty="0"/>
          </a:p>
        </p:txBody>
      </p:sp>
      <p:sp>
        <p:nvSpPr>
          <p:cNvPr id="15" name="Rectangle 14"/>
          <p:cNvSpPr/>
          <p:nvPr userDrawn="1"/>
        </p:nvSpPr>
        <p:spPr>
          <a:xfrm>
            <a:off x="675496" y="4541522"/>
            <a:ext cx="7818120" cy="66436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675759"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073678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4"/>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260E2C-D747-4365-82BB-9360F4395035}" type="datetime1">
              <a:rPr lang="en-US" smtClean="0">
                <a:solidFill>
                  <a:srgbClr val="1F497D"/>
                </a:solidFill>
              </a:rPr>
              <a:pPr/>
              <a:t>5/8/2017</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pPr fontAlgn="base">
              <a:spcAft>
                <a:spcPct val="0"/>
              </a:spcAft>
            </a:pPr>
            <a:fld id="{30710141-2961-491F-B8A8-3AC1E159B106}" type="slidenum">
              <a:rPr lang="en-US" smtClean="0">
                <a:solidFill>
                  <a:srgbClr val="1F497D"/>
                </a:solidFill>
                <a:ea typeface="SimSun" pitchFamily="2" charset="-122"/>
              </a:rPr>
              <a:pPr fontAlgn="base">
                <a:spcAft>
                  <a:spcPct val="0"/>
                </a:spcAft>
              </a:pPr>
              <a:t>‹#›</a:t>
            </a:fld>
            <a:r>
              <a:rPr lang="en-US" dirty="0" smtClean="0">
                <a:solidFill>
                  <a:srgbClr val="1F497D"/>
                </a:solidFill>
                <a:ea typeface="SimSun" pitchFamily="2" charset="-122"/>
              </a:rPr>
              <a:t> </a:t>
            </a:r>
            <a:endParaRPr lang="en-US" dirty="0">
              <a:solidFill>
                <a:srgbClr val="1F497D"/>
              </a:solidFill>
              <a:ea typeface="SimSun" pitchFamily="2" charset="-122"/>
            </a:endParaRPr>
          </a:p>
        </p:txBody>
      </p:sp>
    </p:spTree>
    <p:extLst>
      <p:ext uri="{BB962C8B-B14F-4D97-AF65-F5344CB8AC3E}">
        <p14:creationId xmlns:p14="http://schemas.microsoft.com/office/powerpoint/2010/main" val="339334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4"/>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30"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30"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CD803D-8A4E-4A06-A17E-0C9DB8A88B25}" type="datetime1">
              <a:rPr lang="en-US" smtClean="0">
                <a:solidFill>
                  <a:srgbClr val="1F497D"/>
                </a:solidFill>
              </a:rPr>
              <a:pPr/>
              <a:t>5/8/2017</a:t>
            </a:fld>
            <a:endParaRPr lang="en-US" dirty="0">
              <a:solidFill>
                <a:srgbClr val="1F497D"/>
              </a:solidFill>
            </a:endParaRPr>
          </a:p>
        </p:txBody>
      </p:sp>
      <p:sp>
        <p:nvSpPr>
          <p:cNvPr id="8" name="Footer Placeholder 7"/>
          <p:cNvSpPr>
            <a:spLocks noGrp="1"/>
          </p:cNvSpPr>
          <p:nvPr>
            <p:ph type="ftr" sz="quarter" idx="11"/>
          </p:nvPr>
        </p:nvSpPr>
        <p:spPr/>
        <p:txBody>
          <a:bodyPr/>
          <a:lstStyle/>
          <a:p>
            <a:endParaRPr lang="en-US" dirty="0">
              <a:solidFill>
                <a:srgbClr val="1F497D"/>
              </a:solidFill>
            </a:endParaRPr>
          </a:p>
        </p:txBody>
      </p:sp>
      <p:sp>
        <p:nvSpPr>
          <p:cNvPr id="9" name="Slide Number Placeholder 8"/>
          <p:cNvSpPr>
            <a:spLocks noGrp="1"/>
          </p:cNvSpPr>
          <p:nvPr>
            <p:ph type="sldNum" sz="quarter" idx="12"/>
          </p:nvPr>
        </p:nvSpPr>
        <p:spPr/>
        <p:txBody>
          <a:bodyPr/>
          <a:lstStyle/>
          <a:p>
            <a:pPr fontAlgn="base">
              <a:spcAft>
                <a:spcPct val="0"/>
              </a:spcAft>
            </a:pPr>
            <a:fld id="{30710141-2961-491F-B8A8-3AC1E159B106}" type="slidenum">
              <a:rPr lang="en-US" smtClean="0">
                <a:solidFill>
                  <a:srgbClr val="1F497D"/>
                </a:solidFill>
                <a:ea typeface="SimSun" pitchFamily="2" charset="-122"/>
              </a:rPr>
              <a:pPr fontAlgn="base">
                <a:spcAft>
                  <a:spcPct val="0"/>
                </a:spcAft>
              </a:pPr>
              <a:t>‹#›</a:t>
            </a:fld>
            <a:r>
              <a:rPr lang="en-US" dirty="0" smtClean="0">
                <a:solidFill>
                  <a:srgbClr val="1F497D"/>
                </a:solidFill>
                <a:ea typeface="SimSun" pitchFamily="2" charset="-122"/>
              </a:rPr>
              <a:t> </a:t>
            </a:r>
            <a:endParaRPr lang="en-US" dirty="0">
              <a:solidFill>
                <a:srgbClr val="1F497D"/>
              </a:solidFill>
              <a:ea typeface="SimSun" pitchFamily="2" charset="-122"/>
            </a:endParaRPr>
          </a:p>
        </p:txBody>
      </p:sp>
    </p:spTree>
    <p:extLst>
      <p:ext uri="{BB962C8B-B14F-4D97-AF65-F5344CB8AC3E}">
        <p14:creationId xmlns:p14="http://schemas.microsoft.com/office/powerpoint/2010/main" val="88003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983C33-5CC8-4967-996D-1B59928FCE51}" type="datetime1">
              <a:rPr lang="en-US" smtClean="0">
                <a:solidFill>
                  <a:srgbClr val="1F497D"/>
                </a:solidFill>
              </a:rPr>
              <a:pPr/>
              <a:t>5/8/2017</a:t>
            </a:fld>
            <a:endParaRPr lang="en-US" dirty="0">
              <a:solidFill>
                <a:srgbClr val="1F497D"/>
              </a:solidFill>
            </a:endParaRPr>
          </a:p>
        </p:txBody>
      </p:sp>
      <p:sp>
        <p:nvSpPr>
          <p:cNvPr id="4" name="Footer Placeholder 3"/>
          <p:cNvSpPr>
            <a:spLocks noGrp="1"/>
          </p:cNvSpPr>
          <p:nvPr>
            <p:ph type="ftr" sz="quarter" idx="11"/>
          </p:nvPr>
        </p:nvSpPr>
        <p:spPr/>
        <p:txBody>
          <a:bodyPr/>
          <a:lstStyle/>
          <a:p>
            <a:endParaRPr lang="en-US" dirty="0">
              <a:solidFill>
                <a:srgbClr val="1F497D"/>
              </a:solidFill>
            </a:endParaRPr>
          </a:p>
        </p:txBody>
      </p:sp>
      <p:sp>
        <p:nvSpPr>
          <p:cNvPr id="5" name="Slide Number Placeholder 4"/>
          <p:cNvSpPr>
            <a:spLocks noGrp="1"/>
          </p:cNvSpPr>
          <p:nvPr>
            <p:ph type="sldNum" sz="quarter" idx="12"/>
          </p:nvPr>
        </p:nvSpPr>
        <p:spPr/>
        <p:txBody>
          <a:bodyPr/>
          <a:lstStyle/>
          <a:p>
            <a:fld id="{C70EB5CC-767D-43FD-BEB3-7EEA6896F847}" type="slidenum">
              <a:rPr lang="en-US" smtClean="0">
                <a:solidFill>
                  <a:srgbClr val="1F497D"/>
                </a:solidFill>
              </a:rPr>
              <a:pPr/>
              <a:t>‹#›</a:t>
            </a:fld>
            <a:r>
              <a:rPr lang="en-US" dirty="0" smtClean="0">
                <a:solidFill>
                  <a:srgbClr val="1F497D"/>
                </a:solidFill>
              </a:rPr>
              <a:t> </a:t>
            </a:r>
            <a:endParaRPr lang="en-US" dirty="0">
              <a:solidFill>
                <a:srgbClr val="1F497D"/>
              </a:solidFill>
            </a:endParaRPr>
          </a:p>
        </p:txBody>
      </p:sp>
    </p:spTree>
    <p:extLst>
      <p:ext uri="{BB962C8B-B14F-4D97-AF65-F5344CB8AC3E}">
        <p14:creationId xmlns:p14="http://schemas.microsoft.com/office/powerpoint/2010/main" val="188023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DD9C582B-2FAA-4B25-B707-771348963E60}" type="datetime1">
              <a:rPr lang="en-US" smtClean="0">
                <a:solidFill>
                  <a:srgbClr val="1F497D"/>
                </a:solidFill>
              </a:rPr>
              <a:pPr/>
              <a:t>5/8/2017</a:t>
            </a:fld>
            <a:endParaRPr lang="en-US" dirty="0">
              <a:solidFill>
                <a:srgbClr val="1F497D"/>
              </a:solidFill>
            </a:endParaRPr>
          </a:p>
        </p:txBody>
      </p:sp>
      <p:sp>
        <p:nvSpPr>
          <p:cNvPr id="3" name="Footer Placeholder 2"/>
          <p:cNvSpPr>
            <a:spLocks noGrp="1"/>
          </p:cNvSpPr>
          <p:nvPr>
            <p:ph type="ftr" sz="quarter" idx="11"/>
          </p:nvPr>
        </p:nvSpPr>
        <p:spPr/>
        <p:txBody>
          <a:bodyPr/>
          <a:lstStyle/>
          <a:p>
            <a:endParaRPr lang="en-US" dirty="0">
              <a:solidFill>
                <a:srgbClr val="1F497D"/>
              </a:solidFill>
            </a:endParaRPr>
          </a:p>
        </p:txBody>
      </p:sp>
      <p:sp>
        <p:nvSpPr>
          <p:cNvPr id="4" name="Slide Number Placeholder 3"/>
          <p:cNvSpPr>
            <a:spLocks noGrp="1"/>
          </p:cNvSpPr>
          <p:nvPr>
            <p:ph type="sldNum" sz="quarter" idx="12"/>
          </p:nvPr>
        </p:nvSpPr>
        <p:spPr/>
        <p:txBody>
          <a:bodyPr/>
          <a:lstStyle/>
          <a:p>
            <a:fld id="{8D5F2F3E-C8F9-4918-AA1C-E68CEF481E43}" type="slidenum">
              <a:rPr lang="en-US" smtClean="0">
                <a:solidFill>
                  <a:srgbClr val="1F497D"/>
                </a:solidFill>
              </a:rPr>
              <a:pPr/>
              <a:t>‹#›</a:t>
            </a:fld>
            <a:r>
              <a:rPr lang="en-US" dirty="0" smtClean="0">
                <a:solidFill>
                  <a:srgbClr val="1F497D"/>
                </a:solidFill>
              </a:rPr>
              <a:t> </a:t>
            </a:r>
            <a:endParaRPr lang="en-US" dirty="0">
              <a:solidFill>
                <a:srgbClr val="1F497D"/>
              </a:solidFill>
            </a:endParaRPr>
          </a:p>
        </p:txBody>
      </p:sp>
    </p:spTree>
    <p:extLst>
      <p:ext uri="{BB962C8B-B14F-4D97-AF65-F5344CB8AC3E}">
        <p14:creationId xmlns:p14="http://schemas.microsoft.com/office/powerpoint/2010/main" val="345490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A62363-0B2C-44B4-B166-609753C5B043}" type="datetime1">
              <a:rPr lang="en-US" smtClean="0">
                <a:solidFill>
                  <a:srgbClr val="1F497D"/>
                </a:solidFill>
              </a:rPr>
              <a:pPr/>
              <a:t>5/8/2017</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pPr fontAlgn="base">
              <a:spcAft>
                <a:spcPct val="0"/>
              </a:spcAft>
            </a:pPr>
            <a:fld id="{30710141-2961-491F-B8A8-3AC1E159B106}" type="slidenum">
              <a:rPr lang="en-US" smtClean="0">
                <a:solidFill>
                  <a:srgbClr val="1F497D"/>
                </a:solidFill>
                <a:ea typeface="SimSun" pitchFamily="2" charset="-122"/>
              </a:rPr>
              <a:pPr fontAlgn="base">
                <a:spcAft>
                  <a:spcPct val="0"/>
                </a:spcAft>
              </a:pPr>
              <a:t>‹#›</a:t>
            </a:fld>
            <a:r>
              <a:rPr lang="en-US" dirty="0" smtClean="0">
                <a:solidFill>
                  <a:srgbClr val="1F497D"/>
                </a:solidFill>
                <a:ea typeface="SimSun" pitchFamily="2" charset="-122"/>
              </a:rPr>
              <a:t> </a:t>
            </a:r>
            <a:endParaRPr lang="en-US" dirty="0">
              <a:solidFill>
                <a:srgbClr val="1F497D"/>
              </a:solidFill>
              <a:ea typeface="SimSun" pitchFamily="2" charset="-122"/>
            </a:endParaRPr>
          </a:p>
        </p:txBody>
      </p:sp>
      <p:sp>
        <p:nvSpPr>
          <p:cNvPr id="8" name="Rectangle 7"/>
          <p:cNvSpPr/>
          <p:nvPr/>
        </p:nvSpPr>
        <p:spPr>
          <a:xfrm>
            <a:off x="560035"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676691"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769001"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1" y="1734313"/>
            <a:ext cx="229863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7637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a:off x="762000" y="5045476"/>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2"/>
            <a:ext cx="7328515"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337404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26" Type="http://schemas.openxmlformats.org/officeDocument/2006/relationships/tags" Target="../tags/tag22.xml"/><Relationship Id="rId39" Type="http://schemas.openxmlformats.org/officeDocument/2006/relationships/image" Target="../media/image2.png"/><Relationship Id="rId3" Type="http://schemas.openxmlformats.org/officeDocument/2006/relationships/slideLayout" Target="../slideLayouts/slideLayout25.xml"/><Relationship Id="rId21" Type="http://schemas.openxmlformats.org/officeDocument/2006/relationships/tags" Target="../tags/tag17.xml"/><Relationship Id="rId34" Type="http://schemas.openxmlformats.org/officeDocument/2006/relationships/tags" Target="../tags/tag30.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tags" Target="../tags/tag21.xml"/><Relationship Id="rId33" Type="http://schemas.openxmlformats.org/officeDocument/2006/relationships/tags" Target="../tags/tag29.xml"/><Relationship Id="rId38" Type="http://schemas.openxmlformats.org/officeDocument/2006/relationships/oleObject" Target="../embeddings/oleObject1.bin"/><Relationship Id="rId2" Type="http://schemas.openxmlformats.org/officeDocument/2006/relationships/slideLayout" Target="../slideLayouts/slideLayout24.xml"/><Relationship Id="rId16" Type="http://schemas.openxmlformats.org/officeDocument/2006/relationships/tags" Target="../tags/tag12.xml"/><Relationship Id="rId20" Type="http://schemas.openxmlformats.org/officeDocument/2006/relationships/tags" Target="../tags/tag16.xml"/><Relationship Id="rId29" Type="http://schemas.openxmlformats.org/officeDocument/2006/relationships/tags" Target="../tags/tag25.xml"/><Relationship Id="rId1" Type="http://schemas.openxmlformats.org/officeDocument/2006/relationships/slideLayout" Target="../slideLayouts/slideLayout23.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tags" Target="../tags/tag20.xml"/><Relationship Id="rId32" Type="http://schemas.openxmlformats.org/officeDocument/2006/relationships/tags" Target="../tags/tag28.xml"/><Relationship Id="rId37" Type="http://schemas.openxmlformats.org/officeDocument/2006/relationships/tags" Target="../tags/tag33.xml"/><Relationship Id="rId5" Type="http://schemas.openxmlformats.org/officeDocument/2006/relationships/vmlDrawing" Target="../drawings/vmlDrawing1.vml"/><Relationship Id="rId15" Type="http://schemas.openxmlformats.org/officeDocument/2006/relationships/tags" Target="../tags/tag11.xml"/><Relationship Id="rId23" Type="http://schemas.openxmlformats.org/officeDocument/2006/relationships/tags" Target="../tags/tag19.xml"/><Relationship Id="rId28" Type="http://schemas.openxmlformats.org/officeDocument/2006/relationships/tags" Target="../tags/tag24.xml"/><Relationship Id="rId36" Type="http://schemas.openxmlformats.org/officeDocument/2006/relationships/tags" Target="../tags/tag32.xml"/><Relationship Id="rId10" Type="http://schemas.openxmlformats.org/officeDocument/2006/relationships/tags" Target="../tags/tag6.xml"/><Relationship Id="rId19" Type="http://schemas.openxmlformats.org/officeDocument/2006/relationships/tags" Target="../tags/tag15.xml"/><Relationship Id="rId31" Type="http://schemas.openxmlformats.org/officeDocument/2006/relationships/tags" Target="../tags/tag27.xml"/><Relationship Id="rId4" Type="http://schemas.openxmlformats.org/officeDocument/2006/relationships/theme" Target="../theme/theme3.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 Id="rId27" Type="http://schemas.openxmlformats.org/officeDocument/2006/relationships/tags" Target="../tags/tag23.xml"/><Relationship Id="rId30" Type="http://schemas.openxmlformats.org/officeDocument/2006/relationships/tags" Target="../tags/tag26.xml"/><Relationship Id="rId35" Type="http://schemas.openxmlformats.org/officeDocument/2006/relationships/tags" Target="../tags/tag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752602"/>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2"/>
                </a:solidFill>
              </a:defRPr>
            </a:lvl1pPr>
          </a:lstStyle>
          <a:p>
            <a:fld id="{D8165F60-2E37-42A1-B12E-34A655A38481}" type="datetime1">
              <a:rPr lang="en-US" smtClean="0">
                <a:solidFill>
                  <a:srgbClr val="1F497D"/>
                </a:solidFill>
              </a:rPr>
              <a:pPr/>
              <a:t>5/8/2017</a:t>
            </a:fld>
            <a:endParaRPr lang="en-US" dirty="0">
              <a:solidFill>
                <a:srgbClr val="1F497D"/>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1F497D"/>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2"/>
                </a:solidFill>
              </a:defRPr>
            </a:lvl1pPr>
          </a:lstStyle>
          <a:p>
            <a:pPr fontAlgn="base">
              <a:spcAft>
                <a:spcPct val="0"/>
              </a:spcAft>
            </a:pPr>
            <a:fld id="{30710141-2961-491F-B8A8-3AC1E159B106}" type="slidenum">
              <a:rPr lang="en-US" smtClean="0">
                <a:solidFill>
                  <a:srgbClr val="1F497D"/>
                </a:solidFill>
                <a:ea typeface="SimSun" pitchFamily="2" charset="-122"/>
              </a:rPr>
              <a:pPr fontAlgn="base">
                <a:spcAft>
                  <a:spcPct val="0"/>
                </a:spcAft>
              </a:pPr>
              <a:t>‹#›</a:t>
            </a:fld>
            <a:r>
              <a:rPr lang="en-US" dirty="0" smtClean="0">
                <a:solidFill>
                  <a:srgbClr val="1F497D"/>
                </a:solidFill>
                <a:ea typeface="SimSun" pitchFamily="2" charset="-122"/>
              </a:rPr>
              <a:t> </a:t>
            </a:r>
            <a:endParaRPr lang="en-US" dirty="0">
              <a:solidFill>
                <a:srgbClr val="1F497D"/>
              </a:solidFill>
              <a:ea typeface="SimSun" pitchFamily="2" charset="-122"/>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372863" y="372864"/>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26128" y="408374"/>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359010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31290-2680-4DDE-ABE8-4D23CE6D5099}" type="datetime1">
              <a:rPr lang="en-US" smtClean="0">
                <a:solidFill>
                  <a:prstClr val="black">
                    <a:tint val="75000"/>
                  </a:prstClr>
                </a:solidFill>
              </a:rPr>
              <a:pPr/>
              <a:t>5/8/2017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6"/>
          <p:cNvSpPr>
            <a:spLocks noGrp="1"/>
          </p:cNvSpPr>
          <p:nvPr>
            <p:ph type="sldNum" sz="quarter" idx="4"/>
          </p:nvPr>
        </p:nvSpPr>
        <p:spPr>
          <a:xfrm>
            <a:off x="6553200" y="6356352"/>
            <a:ext cx="2133600" cy="365125"/>
          </a:xfrm>
          <a:prstGeom prst="rect">
            <a:avLst/>
          </a:prstGeom>
        </p:spPr>
        <p:txBody>
          <a:bodyPr/>
          <a:lstStyle/>
          <a:p>
            <a:fld id="{8E029D41-BAAE-43C2-9EF3-AC2F574C4A58}" type="slidenum">
              <a:rPr lang="en-US">
                <a:solidFill>
                  <a:prstClr val="black"/>
                </a:solidFill>
              </a:rPr>
              <a:pPr/>
              <a:t>‹#›</a:t>
            </a:fld>
            <a:endParaRPr lang="en-US" dirty="0">
              <a:solidFill>
                <a:prstClr val="black"/>
              </a:solidFill>
            </a:endParaRPr>
          </a:p>
        </p:txBody>
      </p:sp>
      <p:pic>
        <p:nvPicPr>
          <p:cNvPr id="7" name="Picture 24" descr="Pos TVA Logo"/>
          <p:cNvPicPr>
            <a:picLocks noChangeAspect="1" noChangeArrowheads="1"/>
          </p:cNvPicPr>
          <p:nvPr userDrawn="1">
            <p:custDataLst>
              <p:tags r:id="rId13"/>
            </p:custDataLst>
          </p:nvPr>
        </p:nvPicPr>
        <p:blipFill>
          <a:blip r:embed="rId14" cstate="print"/>
          <a:srcRect/>
          <a:stretch>
            <a:fillRect/>
          </a:stretch>
        </p:blipFill>
        <p:spPr bwMode="auto">
          <a:xfrm>
            <a:off x="517575" y="6324601"/>
            <a:ext cx="362844" cy="364442"/>
          </a:xfrm>
          <a:prstGeom prst="rect">
            <a:avLst/>
          </a:prstGeom>
          <a:noFill/>
          <a:ln w="9525">
            <a:noFill/>
            <a:miter lim="800000"/>
            <a:headEnd/>
            <a:tailEnd/>
          </a:ln>
        </p:spPr>
      </p:pic>
    </p:spTree>
    <p:extLst>
      <p:ext uri="{BB962C8B-B14F-4D97-AF65-F5344CB8AC3E}">
        <p14:creationId xmlns:p14="http://schemas.microsoft.com/office/powerpoint/2010/main" val="38329006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100802" name="Rectangle 2" hidden="1"/>
          <p:cNvGraphicFramePr>
            <a:graphicFrameLocks/>
          </p:cNvGraphicFramePr>
          <p:nvPr>
            <p:custDataLst>
              <p:tags r:id="rId6"/>
            </p:custDataLst>
          </p:nvPr>
        </p:nvGraphicFramePr>
        <p:xfrm>
          <a:off x="17" y="21"/>
          <a:ext cx="158744" cy="158735"/>
        </p:xfrm>
        <a:graphic>
          <a:graphicData uri="http://schemas.openxmlformats.org/presentationml/2006/ole">
            <mc:AlternateContent xmlns:mc="http://schemas.openxmlformats.org/markup-compatibility/2006">
              <mc:Choice xmlns:v="urn:schemas-microsoft-com:vml" Requires="v">
                <p:oleObj spid="_x0000_s4332" name="think-cell Slide" r:id="rId38" imgW="0" imgH="0" progId="">
                  <p:embed/>
                </p:oleObj>
              </mc:Choice>
              <mc:Fallback>
                <p:oleObj name="think-cell Slide" r:id="rId3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7" y="21"/>
                        <a:ext cx="158744" cy="1587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00803" name="Picture 24" descr="Pos TVA Logo"/>
          <p:cNvPicPr>
            <a:picLocks noChangeAspect="1" noChangeArrowheads="1"/>
          </p:cNvPicPr>
          <p:nvPr>
            <p:custDataLst>
              <p:tags r:id="rId7"/>
            </p:custDataLst>
          </p:nvPr>
        </p:nvPicPr>
        <p:blipFill>
          <a:blip r:embed="rId39" cstate="print"/>
          <a:srcRect/>
          <a:stretch>
            <a:fillRect/>
          </a:stretch>
        </p:blipFill>
        <p:spPr bwMode="auto">
          <a:xfrm>
            <a:off x="217230" y="287523"/>
            <a:ext cx="362844" cy="364442"/>
          </a:xfrm>
          <a:prstGeom prst="rect">
            <a:avLst/>
          </a:prstGeom>
          <a:noFill/>
          <a:ln w="9525">
            <a:noFill/>
            <a:miter lim="800000"/>
            <a:headEnd/>
            <a:tailEnd/>
          </a:ln>
        </p:spPr>
      </p:pic>
      <p:sp>
        <p:nvSpPr>
          <p:cNvPr id="1100804" name="McK 1. On-page tracker" hidden="1"/>
          <p:cNvSpPr>
            <a:spLocks noChangeArrowheads="1"/>
          </p:cNvSpPr>
          <p:nvPr>
            <p:custDataLst>
              <p:tags r:id="rId8"/>
            </p:custDataLst>
          </p:nvPr>
        </p:nvSpPr>
        <p:spPr bwMode="auto">
          <a:xfrm>
            <a:off x="189524" y="27537"/>
            <a:ext cx="750205" cy="215444"/>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1400" dirty="0">
                <a:solidFill>
                  <a:srgbClr val="000000"/>
                </a:solidFill>
                <a:ea typeface="SimSun" pitchFamily="2" charset="-122"/>
                <a:cs typeface="Tahoma" pitchFamily="34" charset="0"/>
              </a:rPr>
              <a:t>TRACKER</a:t>
            </a:r>
          </a:p>
        </p:txBody>
      </p:sp>
      <p:sp>
        <p:nvSpPr>
          <p:cNvPr id="1100805" name="McK 3. Unit of measure" hidden="1"/>
          <p:cNvSpPr txBox="1">
            <a:spLocks noChangeArrowheads="1"/>
          </p:cNvSpPr>
          <p:nvPr>
            <p:custDataLst>
              <p:tags r:id="rId9"/>
            </p:custDataLst>
          </p:nvPr>
        </p:nvSpPr>
        <p:spPr bwMode="auto">
          <a:xfrm>
            <a:off x="189523" y="1094949"/>
            <a:ext cx="8732559" cy="215444"/>
          </a:xfrm>
          <a:prstGeom prst="rect">
            <a:avLst/>
          </a:prstGeom>
          <a:noFill/>
          <a:ln w="9525">
            <a:noFill/>
            <a:miter lim="800000"/>
            <a:headEnd/>
            <a:tailEnd/>
          </a:ln>
          <a:effectLst/>
        </p:spPr>
        <p:txBody>
          <a:bodyPr lIns="0" tIns="0" rIns="0" bIns="0">
            <a:spAutoFit/>
          </a:bodyPr>
          <a:lstStyle/>
          <a:p>
            <a:pPr defTabSz="893906" fontAlgn="base">
              <a:spcBef>
                <a:spcPct val="0"/>
              </a:spcBef>
              <a:spcAft>
                <a:spcPct val="0"/>
              </a:spcAft>
            </a:pPr>
            <a:r>
              <a:rPr lang="en-US" sz="1400" dirty="0">
                <a:solidFill>
                  <a:srgbClr val="000000"/>
                </a:solidFill>
                <a:ea typeface="SimSun" pitchFamily="2" charset="-122"/>
                <a:cs typeface="Tahoma" pitchFamily="34" charset="0"/>
              </a:rPr>
              <a:t>Unit of measure</a:t>
            </a:r>
          </a:p>
        </p:txBody>
      </p:sp>
      <p:grpSp>
        <p:nvGrpSpPr>
          <p:cNvPr id="2" name="McK Slide Elements"/>
          <p:cNvGrpSpPr>
            <a:grpSpLocks/>
          </p:cNvGrpSpPr>
          <p:nvPr/>
        </p:nvGrpSpPr>
        <p:grpSpPr bwMode="auto">
          <a:xfrm>
            <a:off x="189521" y="6020588"/>
            <a:ext cx="8776296" cy="382260"/>
            <a:chOff x="117" y="3717"/>
            <a:chExt cx="5418" cy="236"/>
          </a:xfrm>
        </p:grpSpPr>
        <p:sp>
          <p:nvSpPr>
            <p:cNvPr id="1100807" name="McK 4. Footnote" hidden="1"/>
            <p:cNvSpPr txBox="1">
              <a:spLocks noChangeArrowheads="1"/>
            </p:cNvSpPr>
            <p:nvPr userDrawn="1"/>
          </p:nvSpPr>
          <p:spPr bwMode="auto">
            <a:xfrm>
              <a:off x="117" y="3717"/>
              <a:ext cx="5418" cy="95"/>
            </a:xfrm>
            <a:prstGeom prst="rect">
              <a:avLst/>
            </a:prstGeom>
            <a:noFill/>
            <a:ln w="9525">
              <a:noFill/>
              <a:miter lim="800000"/>
              <a:headEnd/>
              <a:tailEnd/>
            </a:ln>
            <a:effectLst/>
          </p:spPr>
          <p:txBody>
            <a:bodyPr lIns="0" tIns="0" rIns="0" bIns="0" anchor="b">
              <a:spAutoFit/>
            </a:bodyPr>
            <a:lstStyle/>
            <a:p>
              <a:pPr marL="105069" indent="-105069" defTabSz="893906" fontAlgn="base">
                <a:spcBef>
                  <a:spcPct val="0"/>
                </a:spcBef>
                <a:spcAft>
                  <a:spcPct val="0"/>
                </a:spcAft>
              </a:pPr>
              <a:r>
                <a:rPr lang="en-US" sz="1000" dirty="0">
                  <a:solidFill>
                    <a:srgbClr val="000000"/>
                  </a:solidFill>
                  <a:ea typeface="SimSun" pitchFamily="2" charset="-122"/>
                  <a:cs typeface="Tahoma" pitchFamily="34" charset="0"/>
                </a:rPr>
                <a:t>1 Footnote</a:t>
              </a:r>
            </a:p>
          </p:txBody>
        </p:sp>
        <p:sp>
          <p:nvSpPr>
            <p:cNvPr id="1100808" name="McK 5. Source" hidden="1"/>
            <p:cNvSpPr>
              <a:spLocks noChangeArrowheads="1"/>
            </p:cNvSpPr>
            <p:nvPr userDrawn="1"/>
          </p:nvSpPr>
          <p:spPr bwMode="auto">
            <a:xfrm>
              <a:off x="117" y="3858"/>
              <a:ext cx="5418" cy="95"/>
            </a:xfrm>
            <a:prstGeom prst="rect">
              <a:avLst/>
            </a:prstGeom>
            <a:noFill/>
            <a:ln w="9525">
              <a:noFill/>
              <a:miter lim="800000"/>
              <a:headEnd/>
              <a:tailEnd/>
            </a:ln>
            <a:effectLst/>
          </p:spPr>
          <p:txBody>
            <a:bodyPr lIns="0" tIns="0" rIns="0" bIns="0" anchor="b">
              <a:spAutoFit/>
            </a:bodyPr>
            <a:lstStyle/>
            <a:p>
              <a:pPr marL="607794" indent="-607794" defTabSz="893906" fontAlgn="base">
                <a:spcBef>
                  <a:spcPct val="0"/>
                </a:spcBef>
                <a:spcAft>
                  <a:spcPct val="0"/>
                </a:spcAft>
                <a:tabLst>
                  <a:tab pos="611024" algn="l"/>
                </a:tabLst>
              </a:pPr>
              <a:r>
                <a:rPr lang="en-US" sz="1000" dirty="0">
                  <a:solidFill>
                    <a:srgbClr val="000000"/>
                  </a:solidFill>
                  <a:ea typeface="SimSun" pitchFamily="2" charset="-122"/>
                  <a:cs typeface="Tahoma" pitchFamily="34" charset="0"/>
                </a:rPr>
                <a:t>SOURCE: Source</a:t>
              </a:r>
            </a:p>
          </p:txBody>
        </p:sp>
      </p:grpSp>
      <p:grpSp>
        <p:nvGrpSpPr>
          <p:cNvPr id="3" name="ACET" hidden="1"/>
          <p:cNvGrpSpPr>
            <a:grpSpLocks/>
          </p:cNvGrpSpPr>
          <p:nvPr>
            <p:custDataLst>
              <p:tags r:id="rId10"/>
            </p:custDataLst>
          </p:nvPr>
        </p:nvGrpSpPr>
        <p:grpSpPr bwMode="auto">
          <a:xfrm>
            <a:off x="2037760" y="1511103"/>
            <a:ext cx="4265040" cy="510339"/>
            <a:chOff x="915" y="709"/>
            <a:chExt cx="2686" cy="321"/>
          </a:xfrm>
        </p:grpSpPr>
        <p:cxnSp>
          <p:nvCxnSpPr>
            <p:cNvPr id="1100810" name="AutoShape 10" hidden="1"/>
            <p:cNvCxnSpPr>
              <a:cxnSpLocks noChangeShapeType="1"/>
              <a:stCxn id="1100811" idx="4"/>
              <a:endCxn id="1100811" idx="6"/>
            </p:cNvCxnSpPr>
            <p:nvPr/>
          </p:nvCxnSpPr>
          <p:spPr bwMode="auto">
            <a:xfrm>
              <a:off x="915" y="1030"/>
              <a:ext cx="2686" cy="0"/>
            </a:xfrm>
            <a:prstGeom prst="straightConnector1">
              <a:avLst/>
            </a:prstGeom>
            <a:noFill/>
            <a:ln w="9525">
              <a:solidFill>
                <a:schemeClr val="tx1"/>
              </a:solidFill>
              <a:round/>
              <a:headEnd/>
              <a:tailEnd/>
            </a:ln>
            <a:effectLst/>
          </p:spPr>
        </p:cxnSp>
        <p:sp>
          <p:nvSpPr>
            <p:cNvPr id="1100811" name="AutoShape 11" hidden="1"/>
            <p:cNvSpPr>
              <a:spLocks noChangeArrowheads="1"/>
            </p:cNvSpPr>
            <p:nvPr/>
          </p:nvSpPr>
          <p:spPr bwMode="auto">
            <a:xfrm>
              <a:off x="915" y="709"/>
              <a:ext cx="2686" cy="321"/>
            </a:xfrm>
            <a:prstGeom prst="leftRightArrow">
              <a:avLst>
                <a:gd name="adj1" fmla="val 100000"/>
                <a:gd name="adj2" fmla="val 0"/>
              </a:avLst>
            </a:prstGeom>
            <a:noFill/>
            <a:ln w="9525">
              <a:noFill/>
              <a:miter lim="800000"/>
              <a:headEnd/>
              <a:tailEnd/>
            </a:ln>
            <a:effectLst/>
          </p:spPr>
          <p:txBody>
            <a:bodyPr lIns="0" tIns="0" rIns="0" bIns="17902" anchor="b">
              <a:spAutoFit/>
            </a:bodyPr>
            <a:lstStyle/>
            <a:p>
              <a:pPr defTabSz="911687" fontAlgn="base">
                <a:spcBef>
                  <a:spcPct val="0"/>
                </a:spcBef>
                <a:spcAft>
                  <a:spcPct val="0"/>
                </a:spcAft>
              </a:pPr>
              <a:r>
                <a:rPr lang="en-US" sz="1600" b="1" dirty="0">
                  <a:solidFill>
                    <a:srgbClr val="000000"/>
                  </a:solidFill>
                  <a:ea typeface="SimSun" pitchFamily="2" charset="-122"/>
                  <a:cs typeface="Tahoma" pitchFamily="34" charset="0"/>
                </a:rPr>
                <a:t>Title</a:t>
              </a:r>
            </a:p>
            <a:p>
              <a:pPr defTabSz="911687" fontAlgn="base">
                <a:spcBef>
                  <a:spcPct val="0"/>
                </a:spcBef>
                <a:spcAft>
                  <a:spcPct val="0"/>
                </a:spcAft>
              </a:pPr>
              <a:r>
                <a:rPr lang="en-US" sz="1600" dirty="0">
                  <a:solidFill>
                    <a:srgbClr val="000000"/>
                  </a:solidFill>
                  <a:ea typeface="SimSun" pitchFamily="2" charset="-122"/>
                  <a:cs typeface="Tahoma" pitchFamily="34" charset="0"/>
                </a:rPr>
                <a:t>Unit of measure</a:t>
              </a:r>
            </a:p>
          </p:txBody>
        </p:sp>
      </p:grpSp>
      <p:sp>
        <p:nvSpPr>
          <p:cNvPr id="1100812" name="McK 2. Slide Title"/>
          <p:cNvSpPr>
            <a:spLocks noGrp="1" noChangeArrowheads="1"/>
          </p:cNvSpPr>
          <p:nvPr>
            <p:ph type="title"/>
            <p:custDataLst>
              <p:tags r:id="rId11"/>
            </p:custDataLst>
          </p:nvPr>
        </p:nvSpPr>
        <p:spPr bwMode="auto">
          <a:xfrm>
            <a:off x="806825" y="296778"/>
            <a:ext cx="8115256"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100813" name="Rectangle 13"/>
          <p:cNvSpPr>
            <a:spLocks noGrp="1" noChangeArrowheads="1"/>
          </p:cNvSpPr>
          <p:nvPr>
            <p:ph type="sldNum" sz="quarter" idx="4"/>
            <p:custDataLst>
              <p:tags r:id="rId12"/>
            </p:custDataLst>
          </p:nvPr>
        </p:nvSpPr>
        <p:spPr bwMode="auto">
          <a:xfrm>
            <a:off x="8771456" y="6615050"/>
            <a:ext cx="194381" cy="152256"/>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defTabSz="911687">
              <a:lnSpc>
                <a:spcPct val="100000"/>
              </a:lnSpc>
              <a:spcBef>
                <a:spcPct val="0"/>
              </a:spcBef>
              <a:buClrTx/>
              <a:buSzTx/>
              <a:buFontTx/>
              <a:buNone/>
              <a:defRPr sz="1000">
                <a:solidFill>
                  <a:srgbClr val="000000"/>
                </a:solidFill>
                <a:cs typeface="Tahoma" pitchFamily="34" charset="0"/>
              </a:defRPr>
            </a:lvl1pPr>
          </a:lstStyle>
          <a:p>
            <a:pPr fontAlgn="base">
              <a:spcAft>
                <a:spcPct val="0"/>
              </a:spcAft>
            </a:pPr>
            <a:fld id="{30710141-2961-491F-B8A8-3AC1E159B106}" type="slidenum">
              <a:rPr lang="en-US">
                <a:ea typeface="SimSun" pitchFamily="2" charset="-122"/>
              </a:rPr>
              <a:pPr fontAlgn="base">
                <a:spcAft>
                  <a:spcPct val="0"/>
                </a:spcAft>
              </a:pPr>
              <a:t>‹#›</a:t>
            </a:fld>
            <a:r>
              <a:rPr lang="en-US" dirty="0">
                <a:ea typeface="SimSun" pitchFamily="2" charset="-122"/>
              </a:rPr>
              <a:t> </a:t>
            </a:r>
          </a:p>
        </p:txBody>
      </p:sp>
      <p:grpSp>
        <p:nvGrpSpPr>
          <p:cNvPr id="4" name="LegendBoxes" hidden="1"/>
          <p:cNvGrpSpPr>
            <a:grpSpLocks/>
          </p:cNvGrpSpPr>
          <p:nvPr>
            <p:custDataLst>
              <p:tags r:id="rId13"/>
            </p:custDataLst>
          </p:nvPr>
        </p:nvGrpSpPr>
        <p:grpSpPr bwMode="auto">
          <a:xfrm>
            <a:off x="8079783" y="1093331"/>
            <a:ext cx="834340" cy="978357"/>
            <a:chOff x="3394" y="518"/>
            <a:chExt cx="525" cy="616"/>
          </a:xfrm>
        </p:grpSpPr>
        <p:sp>
          <p:nvSpPr>
            <p:cNvPr id="1100815"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16"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17"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18"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19" name="Legend1" hidden="1"/>
            <p:cNvSpPr>
              <a:spLocks noChangeArrowheads="1"/>
            </p:cNvSpPr>
            <p:nvPr userDrawn="1"/>
          </p:nvSpPr>
          <p:spPr bwMode="auto">
            <a:xfrm>
              <a:off x="3554" y="518"/>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Legend1</a:t>
              </a:r>
            </a:p>
          </p:txBody>
        </p:sp>
        <p:sp>
          <p:nvSpPr>
            <p:cNvPr id="1100820" name="Legend2" hidden="1"/>
            <p:cNvSpPr>
              <a:spLocks noChangeArrowheads="1"/>
            </p:cNvSpPr>
            <p:nvPr userDrawn="1"/>
          </p:nvSpPr>
          <p:spPr bwMode="auto">
            <a:xfrm>
              <a:off x="3554" y="683"/>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Legend2</a:t>
              </a:r>
            </a:p>
          </p:txBody>
        </p:sp>
        <p:sp>
          <p:nvSpPr>
            <p:cNvPr id="1100821" name="Legend3" hidden="1"/>
            <p:cNvSpPr>
              <a:spLocks noChangeArrowheads="1"/>
            </p:cNvSpPr>
            <p:nvPr userDrawn="1"/>
          </p:nvSpPr>
          <p:spPr bwMode="auto">
            <a:xfrm>
              <a:off x="3554" y="848"/>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Legend3</a:t>
              </a:r>
            </a:p>
          </p:txBody>
        </p:sp>
        <p:sp>
          <p:nvSpPr>
            <p:cNvPr id="1100822" name="Legend4" hidden="1"/>
            <p:cNvSpPr>
              <a:spLocks noChangeArrowheads="1"/>
            </p:cNvSpPr>
            <p:nvPr userDrawn="1"/>
          </p:nvSpPr>
          <p:spPr bwMode="auto">
            <a:xfrm>
              <a:off x="3554" y="1018"/>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Legend4</a:t>
              </a:r>
            </a:p>
          </p:txBody>
        </p:sp>
      </p:grpSp>
      <p:grpSp>
        <p:nvGrpSpPr>
          <p:cNvPr id="5" name="LegendLines" hidden="1"/>
          <p:cNvGrpSpPr>
            <a:grpSpLocks/>
          </p:cNvGrpSpPr>
          <p:nvPr>
            <p:custDataLst>
              <p:tags r:id="rId14"/>
            </p:custDataLst>
          </p:nvPr>
        </p:nvGrpSpPr>
        <p:grpSpPr bwMode="auto">
          <a:xfrm>
            <a:off x="7762299" y="1093354"/>
            <a:ext cx="1151832" cy="707862"/>
            <a:chOff x="2411" y="2749"/>
            <a:chExt cx="725" cy="446"/>
          </a:xfrm>
        </p:grpSpPr>
        <p:sp>
          <p:nvSpPr>
            <p:cNvPr id="1100824"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25"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26"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27" name="Legend1" hidden="1"/>
            <p:cNvSpPr>
              <a:spLocks noChangeArrowheads="1"/>
            </p:cNvSpPr>
            <p:nvPr userDrawn="1"/>
          </p:nvSpPr>
          <p:spPr bwMode="auto">
            <a:xfrm>
              <a:off x="2771" y="2749"/>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Legend1</a:t>
              </a:r>
            </a:p>
          </p:txBody>
        </p:sp>
        <p:sp>
          <p:nvSpPr>
            <p:cNvPr id="1100828" name="Legend2" hidden="1"/>
            <p:cNvSpPr>
              <a:spLocks noChangeArrowheads="1"/>
            </p:cNvSpPr>
            <p:nvPr userDrawn="1"/>
          </p:nvSpPr>
          <p:spPr bwMode="auto">
            <a:xfrm>
              <a:off x="2771" y="2915"/>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Legend2</a:t>
              </a:r>
            </a:p>
          </p:txBody>
        </p:sp>
        <p:sp>
          <p:nvSpPr>
            <p:cNvPr id="1100829" name="Legend3" hidden="1"/>
            <p:cNvSpPr>
              <a:spLocks noChangeArrowheads="1"/>
            </p:cNvSpPr>
            <p:nvPr userDrawn="1"/>
          </p:nvSpPr>
          <p:spPr bwMode="auto">
            <a:xfrm>
              <a:off x="2771" y="3079"/>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Legend3</a:t>
              </a:r>
            </a:p>
          </p:txBody>
        </p:sp>
      </p:grpSp>
      <p:grpSp>
        <p:nvGrpSpPr>
          <p:cNvPr id="6" name="Sticker" hidden="1"/>
          <p:cNvGrpSpPr>
            <a:grpSpLocks/>
          </p:cNvGrpSpPr>
          <p:nvPr>
            <p:custDataLst>
              <p:tags r:id="rId15"/>
            </p:custDataLst>
          </p:nvPr>
        </p:nvGrpSpPr>
        <p:grpSpPr bwMode="auto">
          <a:xfrm>
            <a:off x="7903310" y="1094951"/>
            <a:ext cx="1020394" cy="212211"/>
            <a:chOff x="4863" y="376"/>
            <a:chExt cx="643" cy="133"/>
          </a:xfrm>
        </p:grpSpPr>
        <p:cxnSp>
          <p:nvCxnSpPr>
            <p:cNvPr id="1100831" name="AutoShape 31" hidden="1"/>
            <p:cNvCxnSpPr>
              <a:cxnSpLocks noChangeShapeType="1"/>
              <a:stCxn id="1100832" idx="4"/>
              <a:endCxn id="1100832" idx="6"/>
            </p:cNvCxnSpPr>
            <p:nvPr userDrawn="1"/>
          </p:nvCxnSpPr>
          <p:spPr bwMode="auto">
            <a:xfrm>
              <a:off x="4863" y="509"/>
              <a:ext cx="643" cy="0"/>
            </a:xfrm>
            <a:prstGeom prst="straightConnector1">
              <a:avLst/>
            </a:prstGeom>
            <a:noFill/>
            <a:ln w="25400">
              <a:solidFill>
                <a:srgbClr val="808080"/>
              </a:solidFill>
              <a:round/>
              <a:headEnd/>
              <a:tailEnd/>
            </a:ln>
            <a:effectLst/>
          </p:spPr>
        </p:cxnSp>
        <p:sp>
          <p:nvSpPr>
            <p:cNvPr id="1100832" name="AutoShape 32" hidden="1"/>
            <p:cNvSpPr>
              <a:spLocks noChangeArrowheads="1"/>
            </p:cNvSpPr>
            <p:nvPr userDrawn="1"/>
          </p:nvSpPr>
          <p:spPr bwMode="auto">
            <a:xfrm>
              <a:off x="4863" y="376"/>
              <a:ext cx="643" cy="133"/>
            </a:xfrm>
            <a:prstGeom prst="leftRightArrow">
              <a:avLst>
                <a:gd name="adj1" fmla="val 100000"/>
                <a:gd name="adj2" fmla="val 0"/>
              </a:avLst>
            </a:prstGeom>
            <a:noFill/>
            <a:ln w="9525" algn="ctr">
              <a:noFill/>
              <a:miter lim="800000"/>
              <a:headEnd/>
              <a:tailEnd/>
            </a:ln>
            <a:effectLst/>
          </p:spPr>
          <p:txBody>
            <a:bodyPr wrap="none" lIns="26850" tIns="0" rIns="0" bIns="26850">
              <a:spAutoFit/>
            </a:bodyPr>
            <a:lstStyle/>
            <a:p>
              <a:pPr algn="r" defTabSz="893906" fontAlgn="base">
                <a:spcBef>
                  <a:spcPct val="0"/>
                </a:spcBef>
                <a:spcAft>
                  <a:spcPct val="0"/>
                </a:spcAft>
                <a:buClr>
                  <a:srgbClr val="0C3C6A"/>
                </a:buClr>
              </a:pPr>
              <a:r>
                <a:rPr lang="en-US" sz="1200" dirty="0">
                  <a:solidFill>
                    <a:srgbClr val="808080"/>
                  </a:solidFill>
                  <a:ea typeface="SimSun" pitchFamily="2" charset="-122"/>
                  <a:cs typeface="Tahoma" pitchFamily="34" charset="0"/>
                </a:rPr>
                <a:t>ILLUSTRATIVE</a:t>
              </a:r>
            </a:p>
          </p:txBody>
        </p:sp>
        <p:cxnSp>
          <p:nvCxnSpPr>
            <p:cNvPr id="1100833" name="AutoShape 33" hidden="1"/>
            <p:cNvCxnSpPr>
              <a:cxnSpLocks noChangeShapeType="1"/>
              <a:stCxn id="1100832" idx="2"/>
              <a:endCxn id="1100832" idx="4"/>
            </p:cNvCxnSpPr>
            <p:nvPr userDrawn="1"/>
          </p:nvCxnSpPr>
          <p:spPr bwMode="auto">
            <a:xfrm>
              <a:off x="4863" y="376"/>
              <a:ext cx="0" cy="133"/>
            </a:xfrm>
            <a:prstGeom prst="straightConnector1">
              <a:avLst/>
            </a:prstGeom>
            <a:noFill/>
            <a:ln w="9525">
              <a:solidFill>
                <a:srgbClr val="808080"/>
              </a:solidFill>
              <a:round/>
              <a:headEnd/>
              <a:tailEnd/>
            </a:ln>
            <a:effectLst/>
          </p:spPr>
        </p:cxnSp>
      </p:grpSp>
      <p:grpSp>
        <p:nvGrpSpPr>
          <p:cNvPr id="7" name="LegendMoons" hidden="1"/>
          <p:cNvGrpSpPr>
            <a:grpSpLocks/>
          </p:cNvGrpSpPr>
          <p:nvPr>
            <p:custDataLst>
              <p:tags r:id="rId16"/>
            </p:custDataLst>
          </p:nvPr>
        </p:nvGrpSpPr>
        <p:grpSpPr bwMode="auto">
          <a:xfrm>
            <a:off x="8000412" y="1094968"/>
            <a:ext cx="913713" cy="1307135"/>
            <a:chOff x="1104" y="2704"/>
            <a:chExt cx="575" cy="823"/>
          </a:xfrm>
        </p:grpSpPr>
        <p:grpSp>
          <p:nvGrpSpPr>
            <p:cNvPr id="8" name="MoonLegend1" hidden="1"/>
            <p:cNvGrpSpPr>
              <a:grpSpLocks noChangeAspect="1"/>
            </p:cNvGrpSpPr>
            <p:nvPr>
              <p:custDataLst>
                <p:tags r:id="rId23"/>
              </p:custDataLst>
            </p:nvPr>
          </p:nvGrpSpPr>
          <p:grpSpPr bwMode="auto">
            <a:xfrm>
              <a:off x="1104" y="2704"/>
              <a:ext cx="132" cy="132"/>
              <a:chOff x="4533" y="183"/>
              <a:chExt cx="144" cy="144"/>
            </a:xfrm>
          </p:grpSpPr>
          <p:sp>
            <p:nvSpPr>
              <p:cNvPr id="1100836" name="Oval 36" hidden="1"/>
              <p:cNvSpPr>
                <a:spLocks noChangeAspect="1" noChangeArrowheads="1"/>
              </p:cNvSpPr>
              <p:nvPr>
                <p:custDataLst>
                  <p:tags r:id="rId36"/>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37" name="Arc 37" hidden="1"/>
              <p:cNvSpPr>
                <a:spLocks noChangeAspect="1"/>
              </p:cNvSpPr>
              <p:nvPr>
                <p:custDataLst>
                  <p:tags r:id="rId37"/>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grpSp>
          <p:nvGrpSpPr>
            <p:cNvPr id="9" name="MoonLegend2" hidden="1"/>
            <p:cNvGrpSpPr>
              <a:grpSpLocks noChangeAspect="1"/>
            </p:cNvGrpSpPr>
            <p:nvPr>
              <p:custDataLst>
                <p:tags r:id="rId24"/>
              </p:custDataLst>
            </p:nvPr>
          </p:nvGrpSpPr>
          <p:grpSpPr bwMode="auto">
            <a:xfrm>
              <a:off x="1104" y="2876"/>
              <a:ext cx="132" cy="132"/>
              <a:chOff x="1694" y="2044"/>
              <a:chExt cx="160" cy="160"/>
            </a:xfrm>
          </p:grpSpPr>
          <p:sp>
            <p:nvSpPr>
              <p:cNvPr id="1100839" name="Oval 39" hidden="1"/>
              <p:cNvSpPr>
                <a:spLocks noChangeAspect="1" noChangeArrowheads="1"/>
              </p:cNvSpPr>
              <p:nvPr>
                <p:custDataLst>
                  <p:tags r:id="rId34"/>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40" name="Arc 40" hidden="1"/>
              <p:cNvSpPr>
                <a:spLocks noChangeAspect="1"/>
              </p:cNvSpPr>
              <p:nvPr>
                <p:custDataLst>
                  <p:tags r:id="rId35"/>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grpSp>
          <p:nvGrpSpPr>
            <p:cNvPr id="10" name="MoonLegend3" hidden="1"/>
            <p:cNvGrpSpPr>
              <a:grpSpLocks noChangeAspect="1"/>
            </p:cNvGrpSpPr>
            <p:nvPr>
              <p:custDataLst>
                <p:tags r:id="rId25"/>
              </p:custDataLst>
            </p:nvPr>
          </p:nvGrpSpPr>
          <p:grpSpPr bwMode="auto">
            <a:xfrm>
              <a:off x="1104" y="3049"/>
              <a:ext cx="132" cy="132"/>
              <a:chOff x="4495" y="897"/>
              <a:chExt cx="160" cy="160"/>
            </a:xfrm>
          </p:grpSpPr>
          <p:sp>
            <p:nvSpPr>
              <p:cNvPr id="1100842" name="Oval 42" hidden="1"/>
              <p:cNvSpPr>
                <a:spLocks noChangeAspect="1" noChangeArrowheads="1"/>
              </p:cNvSpPr>
              <p:nvPr>
                <p:custDataLst>
                  <p:tags r:id="rId32"/>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43" name="Arc 43" hidden="1"/>
              <p:cNvSpPr>
                <a:spLocks noChangeAspect="1"/>
              </p:cNvSpPr>
              <p:nvPr>
                <p:custDataLst>
                  <p:tags r:id="rId33"/>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grpSp>
          <p:nvGrpSpPr>
            <p:cNvPr id="11" name="MoonLegend4" hidden="1"/>
            <p:cNvGrpSpPr>
              <a:grpSpLocks noChangeAspect="1"/>
            </p:cNvGrpSpPr>
            <p:nvPr>
              <p:custDataLst>
                <p:tags r:id="rId26"/>
              </p:custDataLst>
            </p:nvPr>
          </p:nvGrpSpPr>
          <p:grpSpPr bwMode="auto">
            <a:xfrm>
              <a:off x="1104" y="3222"/>
              <a:ext cx="132" cy="132"/>
              <a:chOff x="4495" y="1198"/>
              <a:chExt cx="160" cy="160"/>
            </a:xfrm>
          </p:grpSpPr>
          <p:sp>
            <p:nvSpPr>
              <p:cNvPr id="1100845" name="Oval 45" hidden="1"/>
              <p:cNvSpPr>
                <a:spLocks noChangeAspect="1" noChangeArrowheads="1"/>
              </p:cNvSpPr>
              <p:nvPr>
                <p:custDataLst>
                  <p:tags r:id="rId30"/>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46" name="Arc 46" hidden="1"/>
              <p:cNvSpPr>
                <a:spLocks noChangeAspect="1"/>
              </p:cNvSpPr>
              <p:nvPr>
                <p:custDataLst>
                  <p:tags r:id="rId31"/>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grpSp>
          <p:nvGrpSpPr>
            <p:cNvPr id="12" name="MoonLegend5" hidden="1"/>
            <p:cNvGrpSpPr>
              <a:grpSpLocks noChangeAspect="1"/>
            </p:cNvGrpSpPr>
            <p:nvPr>
              <p:custDataLst>
                <p:tags r:id="rId27"/>
              </p:custDataLst>
            </p:nvPr>
          </p:nvGrpSpPr>
          <p:grpSpPr bwMode="auto">
            <a:xfrm>
              <a:off x="1104" y="3395"/>
              <a:ext cx="132" cy="132"/>
              <a:chOff x="4495" y="1440"/>
              <a:chExt cx="160" cy="160"/>
            </a:xfrm>
          </p:grpSpPr>
          <p:sp>
            <p:nvSpPr>
              <p:cNvPr id="1100848" name="Oval 48" hidden="1"/>
              <p:cNvSpPr>
                <a:spLocks noChangeAspect="1" noChangeArrowheads="1"/>
              </p:cNvSpPr>
              <p:nvPr>
                <p:custDataLst>
                  <p:tags r:id="rId28"/>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1100849" name="Oval 49" hidden="1"/>
              <p:cNvSpPr>
                <a:spLocks noChangeAspect="1" noChangeArrowheads="1"/>
              </p:cNvSpPr>
              <p:nvPr>
                <p:custDataLst>
                  <p:tags r:id="rId29"/>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grpSp>
        <p:sp>
          <p:nvSpPr>
            <p:cNvPr id="1100850" name="Legend1" hidden="1"/>
            <p:cNvSpPr>
              <a:spLocks noChangeArrowheads="1"/>
            </p:cNvSpPr>
            <p:nvPr userDrawn="1"/>
          </p:nvSpPr>
          <p:spPr bwMode="auto">
            <a:xfrm>
              <a:off x="1314" y="2711"/>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Legend1</a:t>
              </a:r>
            </a:p>
          </p:txBody>
        </p:sp>
        <p:sp>
          <p:nvSpPr>
            <p:cNvPr id="1100851" name="Legend2" hidden="1"/>
            <p:cNvSpPr>
              <a:spLocks noChangeArrowheads="1"/>
            </p:cNvSpPr>
            <p:nvPr userDrawn="1"/>
          </p:nvSpPr>
          <p:spPr bwMode="auto">
            <a:xfrm>
              <a:off x="1314" y="2884"/>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Legend2</a:t>
              </a:r>
            </a:p>
          </p:txBody>
        </p:sp>
        <p:sp>
          <p:nvSpPr>
            <p:cNvPr id="1100852" name="Legend3" hidden="1"/>
            <p:cNvSpPr>
              <a:spLocks noChangeArrowheads="1"/>
            </p:cNvSpPr>
            <p:nvPr userDrawn="1"/>
          </p:nvSpPr>
          <p:spPr bwMode="auto">
            <a:xfrm>
              <a:off x="1314" y="3057"/>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Legend3</a:t>
              </a:r>
            </a:p>
          </p:txBody>
        </p:sp>
        <p:sp>
          <p:nvSpPr>
            <p:cNvPr id="1100853" name="Legend4" hidden="1"/>
            <p:cNvSpPr>
              <a:spLocks noChangeArrowheads="1"/>
            </p:cNvSpPr>
            <p:nvPr userDrawn="1"/>
          </p:nvSpPr>
          <p:spPr bwMode="auto">
            <a:xfrm>
              <a:off x="1314" y="3231"/>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Legend4</a:t>
              </a:r>
            </a:p>
          </p:txBody>
        </p:sp>
        <p:sp>
          <p:nvSpPr>
            <p:cNvPr id="1100854" name="Legend5" hidden="1"/>
            <p:cNvSpPr>
              <a:spLocks noChangeArrowheads="1"/>
            </p:cNvSpPr>
            <p:nvPr userDrawn="1"/>
          </p:nvSpPr>
          <p:spPr bwMode="auto">
            <a:xfrm>
              <a:off x="1314" y="3403"/>
              <a:ext cx="365" cy="116"/>
            </a:xfrm>
            <a:prstGeom prst="rect">
              <a:avLst/>
            </a:prstGeom>
            <a:noFill/>
            <a:ln w="9525">
              <a:noFill/>
              <a:miter lim="800000"/>
              <a:headEnd/>
              <a:tailEnd/>
            </a:ln>
            <a:effectLst/>
          </p:spPr>
          <p:txBody>
            <a:bodyPr wrap="none" lIns="0" tIns="0" rIns="0" bIns="0" anchor="ctr">
              <a:spAutoFit/>
            </a:bodyPr>
            <a:lstStyle/>
            <a:p>
              <a:pPr defTabSz="911687" fontAlgn="base">
                <a:spcBef>
                  <a:spcPct val="0"/>
                </a:spcBef>
                <a:spcAft>
                  <a:spcPct val="0"/>
                </a:spcAft>
              </a:pPr>
              <a:r>
                <a:rPr lang="en-US" sz="1200" dirty="0">
                  <a:solidFill>
                    <a:srgbClr val="000000"/>
                  </a:solidFill>
                  <a:ea typeface="SimSun" pitchFamily="2" charset="-122"/>
                  <a:cs typeface="Tahoma" pitchFamily="34" charset="0"/>
                </a:rPr>
                <a:t>Legend5</a:t>
              </a:r>
            </a:p>
          </p:txBody>
        </p:sp>
      </p:grpSp>
      <p:sp>
        <p:nvSpPr>
          <p:cNvPr id="1100855" name="Rectangle 55"/>
          <p:cNvSpPr>
            <a:spLocks noGrp="1" noChangeArrowheads="1"/>
          </p:cNvSpPr>
          <p:nvPr>
            <p:ph type="body" idx="1"/>
            <p:custDataLst>
              <p:tags r:id="rId17"/>
            </p:custDataLst>
          </p:nvPr>
        </p:nvSpPr>
        <p:spPr bwMode="auto">
          <a:xfrm>
            <a:off x="2037759" y="2079764"/>
            <a:ext cx="4302296" cy="123110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0856" name="Working Draft" hidden="1"/>
          <p:cNvSpPr txBox="1">
            <a:spLocks noChangeArrowheads="1"/>
          </p:cNvSpPr>
          <p:nvPr>
            <p:custDataLst>
              <p:tags r:id="rId18"/>
            </p:custDataLst>
          </p:nvPr>
        </p:nvSpPr>
        <p:spPr bwMode="auto">
          <a:xfrm rot="5400000">
            <a:off x="8129280" y="3128536"/>
            <a:ext cx="1867499" cy="92333"/>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600" dirty="0">
                <a:solidFill>
                  <a:srgbClr val="000000"/>
                </a:solidFill>
                <a:ea typeface="SimSun" pitchFamily="2" charset="-122"/>
                <a:cs typeface="Tahoma" pitchFamily="34" charset="0"/>
              </a:rPr>
              <a:t>Working Draft - Last Modified 10/12/2011 11:09:24 PM</a:t>
            </a:r>
            <a:endParaRPr lang="en-US" sz="1600" dirty="0">
              <a:solidFill>
                <a:srgbClr val="000000"/>
              </a:solidFill>
              <a:ea typeface="SimSun" pitchFamily="2" charset="-122"/>
              <a:cs typeface="Tahoma" pitchFamily="34" charset="0"/>
            </a:endParaRPr>
          </a:p>
        </p:txBody>
      </p:sp>
      <p:sp>
        <p:nvSpPr>
          <p:cNvPr id="1100857" name="Printed" hidden="1"/>
          <p:cNvSpPr txBox="1">
            <a:spLocks noChangeArrowheads="1"/>
          </p:cNvSpPr>
          <p:nvPr>
            <p:custDataLst>
              <p:tags r:id="rId19"/>
            </p:custDataLst>
          </p:nvPr>
        </p:nvSpPr>
        <p:spPr bwMode="auto">
          <a:xfrm rot="5400000">
            <a:off x="8509172" y="4501288"/>
            <a:ext cx="1107676" cy="92333"/>
          </a:xfrm>
          <a:prstGeom prst="rect">
            <a:avLst/>
          </a:prstGeom>
          <a:noFill/>
          <a:ln w="9525">
            <a:noFill/>
            <a:miter lim="800000"/>
            <a:headEnd/>
            <a:tailEnd/>
          </a:ln>
          <a:effectLst/>
        </p:spPr>
        <p:txBody>
          <a:bodyPr wrap="none" lIns="0" tIns="0" rIns="0" bIns="0">
            <a:spAutoFit/>
          </a:bodyPr>
          <a:lstStyle/>
          <a:p>
            <a:pPr defTabSz="911687" fontAlgn="base">
              <a:spcBef>
                <a:spcPct val="0"/>
              </a:spcBef>
              <a:spcAft>
                <a:spcPct val="0"/>
              </a:spcAft>
            </a:pPr>
            <a:r>
              <a:rPr lang="en-US" sz="600" dirty="0">
                <a:solidFill>
                  <a:srgbClr val="000000"/>
                </a:solidFill>
                <a:ea typeface="SimSun" pitchFamily="2" charset="-122"/>
                <a:cs typeface="Tahoma" pitchFamily="34" charset="0"/>
              </a:rPr>
              <a:t>Printed 10/12/2011 12:08:02 PM</a:t>
            </a:r>
            <a:endParaRPr lang="en-US" sz="1600" dirty="0">
              <a:solidFill>
                <a:srgbClr val="000000"/>
              </a:solidFill>
              <a:ea typeface="SimSun" pitchFamily="2" charset="-122"/>
              <a:cs typeface="Tahoma" pitchFamily="34" charset="0"/>
            </a:endParaRPr>
          </a:p>
        </p:txBody>
      </p:sp>
      <p:sp>
        <p:nvSpPr>
          <p:cNvPr id="1100858" name="doc id"/>
          <p:cNvSpPr>
            <a:spLocks noChangeArrowheads="1"/>
          </p:cNvSpPr>
          <p:nvPr>
            <p:custDataLst>
              <p:tags r:id="rId20"/>
            </p:custDataLst>
          </p:nvPr>
        </p:nvSpPr>
        <p:spPr bwMode="auto">
          <a:xfrm>
            <a:off x="8264447" y="37256"/>
            <a:ext cx="657655" cy="121480"/>
          </a:xfrm>
          <a:prstGeom prst="rect">
            <a:avLst/>
          </a:prstGeom>
          <a:noFill/>
          <a:ln w="9525">
            <a:noFill/>
            <a:miter lim="800000"/>
            <a:headEnd/>
            <a:tailEnd/>
          </a:ln>
          <a:effectLst/>
        </p:spPr>
        <p:txBody>
          <a:bodyPr wrap="none" lIns="0" tIns="0" rIns="0" bIns="0"/>
          <a:lstStyle/>
          <a:p>
            <a:pPr algn="r" defTabSz="893906" fontAlgn="base">
              <a:spcBef>
                <a:spcPct val="0"/>
              </a:spcBef>
              <a:spcAft>
                <a:spcPct val="0"/>
              </a:spcAft>
            </a:pPr>
            <a:endParaRPr lang="en-US" sz="800" dirty="0">
              <a:solidFill>
                <a:srgbClr val="000000"/>
              </a:solidFill>
              <a:ea typeface="SimSun" pitchFamily="2" charset="-122"/>
              <a:cs typeface="Tahoma" pitchFamily="34" charset="0"/>
            </a:endParaRPr>
          </a:p>
        </p:txBody>
      </p:sp>
      <p:sp>
        <p:nvSpPr>
          <p:cNvPr id="1100859" name="Line 59"/>
          <p:cNvSpPr>
            <a:spLocks noChangeShapeType="1"/>
          </p:cNvSpPr>
          <p:nvPr>
            <p:custDataLst>
              <p:tags r:id="rId21"/>
            </p:custDataLst>
          </p:nvPr>
        </p:nvSpPr>
        <p:spPr bwMode="auto">
          <a:xfrm>
            <a:off x="189521" y="950047"/>
            <a:ext cx="8776296" cy="0"/>
          </a:xfrm>
          <a:prstGeom prst="line">
            <a:avLst/>
          </a:prstGeom>
          <a:noFill/>
          <a:ln w="25400">
            <a:solidFill>
              <a:srgbClr val="7F7F7F"/>
            </a:solidFill>
            <a:round/>
            <a:headEnd/>
            <a:tailEnd/>
          </a:ln>
          <a:effectLst/>
        </p:spPr>
        <p:txBody>
          <a:bodyPr lIns="93106" tIns="46555" rIns="93106" bIns="46555"/>
          <a:lstStyle/>
          <a:p>
            <a:pPr algn="ctr" fontAlgn="base">
              <a:lnSpc>
                <a:spcPct val="89000"/>
              </a:lnSpc>
              <a:spcBef>
                <a:spcPct val="20000"/>
              </a:spcBef>
              <a:spcAft>
                <a:spcPct val="0"/>
              </a:spcAft>
              <a:buClr>
                <a:srgbClr val="0C3C6A"/>
              </a:buClr>
              <a:buSzPct val="125000"/>
              <a:buFont typeface="Tahoma" pitchFamily="34" charset="0"/>
              <a:buChar char="▪"/>
            </a:pPr>
            <a:endParaRPr lang="en-US" sz="1200" dirty="0">
              <a:solidFill>
                <a:srgbClr val="000000"/>
              </a:solidFill>
              <a:ea typeface="SimSun" pitchFamily="2" charset="-122"/>
            </a:endParaRPr>
          </a:p>
        </p:txBody>
      </p:sp>
      <p:sp>
        <p:nvSpPr>
          <p:cNvPr id="63" name="Rectangle 9"/>
          <p:cNvSpPr>
            <a:spLocks noChangeArrowheads="1"/>
          </p:cNvSpPr>
          <p:nvPr>
            <p:custDataLst>
              <p:tags r:id="rId22"/>
            </p:custDataLst>
          </p:nvPr>
        </p:nvSpPr>
        <p:spPr bwMode="auto">
          <a:xfrm>
            <a:off x="2014158" y="6669465"/>
            <a:ext cx="4769233" cy="76944"/>
          </a:xfrm>
          <a:prstGeom prst="rect">
            <a:avLst/>
          </a:prstGeom>
          <a:noFill/>
          <a:ln w="9525">
            <a:noFill/>
            <a:miter lim="800000"/>
            <a:headEnd/>
            <a:tailEnd/>
          </a:ln>
        </p:spPr>
        <p:txBody>
          <a:bodyPr wrap="square" lIns="0" tIns="0" rIns="0" bIns="0">
            <a:spAutoFit/>
          </a:bodyPr>
          <a:lstStyle/>
          <a:p>
            <a:pPr algn="ctr" defTabSz="912366" fontAlgn="base">
              <a:lnSpc>
                <a:spcPct val="50000"/>
              </a:lnSpc>
              <a:spcBef>
                <a:spcPts val="700"/>
              </a:spcBef>
              <a:spcAft>
                <a:spcPct val="0"/>
              </a:spcAft>
              <a:buFont typeface="Tahoma" pitchFamily="34" charset="0"/>
              <a:buNone/>
              <a:defRPr/>
            </a:pPr>
            <a:r>
              <a:rPr lang="en-US" sz="1000" dirty="0">
                <a:solidFill>
                  <a:srgbClr val="000000"/>
                </a:solidFill>
                <a:ea typeface="SimSun" pitchFamily="2" charset="-122"/>
                <a:cs typeface="Tahoma" pitchFamily="34" charset="0"/>
              </a:rPr>
              <a:t>TVA Restricted Information - Deliberative and Pre-Decisional Privileged </a:t>
            </a:r>
          </a:p>
        </p:txBody>
      </p:sp>
    </p:spTree>
    <p:extLst>
      <p:ext uri="{BB962C8B-B14F-4D97-AF65-F5344CB8AC3E}">
        <p14:creationId xmlns:p14="http://schemas.microsoft.com/office/powerpoint/2010/main" val="15610888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911687" rtl="0" fontAlgn="base">
        <a:spcBef>
          <a:spcPct val="0"/>
        </a:spcBef>
        <a:spcAft>
          <a:spcPct val="0"/>
        </a:spcAft>
        <a:defRPr sz="2400" b="1">
          <a:solidFill>
            <a:schemeClr val="tx2"/>
          </a:solidFill>
          <a:latin typeface="+mj-lt"/>
          <a:ea typeface="+mj-ea"/>
          <a:cs typeface="+mj-cs"/>
        </a:defRPr>
      </a:lvl1pPr>
      <a:lvl2pPr algn="l" defTabSz="911687" rtl="0" fontAlgn="base">
        <a:spcBef>
          <a:spcPct val="0"/>
        </a:spcBef>
        <a:spcAft>
          <a:spcPct val="0"/>
        </a:spcAft>
        <a:defRPr sz="2000" b="1">
          <a:solidFill>
            <a:schemeClr val="tx2"/>
          </a:solidFill>
          <a:latin typeface="Tahoma" pitchFamily="34" charset="0"/>
          <a:cs typeface="Arial" charset="0"/>
        </a:defRPr>
      </a:lvl2pPr>
      <a:lvl3pPr algn="l" defTabSz="911687" rtl="0" fontAlgn="base">
        <a:spcBef>
          <a:spcPct val="0"/>
        </a:spcBef>
        <a:spcAft>
          <a:spcPct val="0"/>
        </a:spcAft>
        <a:defRPr sz="2000" b="1">
          <a:solidFill>
            <a:schemeClr val="tx2"/>
          </a:solidFill>
          <a:latin typeface="Tahoma" pitchFamily="34" charset="0"/>
          <a:cs typeface="Arial" charset="0"/>
        </a:defRPr>
      </a:lvl3pPr>
      <a:lvl4pPr algn="l" defTabSz="911687" rtl="0" fontAlgn="base">
        <a:spcBef>
          <a:spcPct val="0"/>
        </a:spcBef>
        <a:spcAft>
          <a:spcPct val="0"/>
        </a:spcAft>
        <a:defRPr sz="2000" b="1">
          <a:solidFill>
            <a:schemeClr val="tx2"/>
          </a:solidFill>
          <a:latin typeface="Tahoma" pitchFamily="34" charset="0"/>
          <a:cs typeface="Arial" charset="0"/>
        </a:defRPr>
      </a:lvl4pPr>
      <a:lvl5pPr algn="l" defTabSz="911687" rtl="0" fontAlgn="base">
        <a:spcBef>
          <a:spcPct val="0"/>
        </a:spcBef>
        <a:spcAft>
          <a:spcPct val="0"/>
        </a:spcAft>
        <a:defRPr sz="2000" b="1">
          <a:solidFill>
            <a:schemeClr val="tx2"/>
          </a:solidFill>
          <a:latin typeface="Tahoma" pitchFamily="34" charset="0"/>
          <a:cs typeface="Arial" charset="0"/>
        </a:defRPr>
      </a:lvl5pPr>
      <a:lvl6pPr marL="465531" algn="l" defTabSz="911687" rtl="0" fontAlgn="base">
        <a:spcBef>
          <a:spcPct val="0"/>
        </a:spcBef>
        <a:spcAft>
          <a:spcPct val="0"/>
        </a:spcAft>
        <a:defRPr sz="2000" b="1">
          <a:solidFill>
            <a:schemeClr val="tx2"/>
          </a:solidFill>
          <a:latin typeface="Tahoma" pitchFamily="34" charset="0"/>
          <a:cs typeface="Arial" charset="0"/>
        </a:defRPr>
      </a:lvl6pPr>
      <a:lvl7pPr marL="931086" algn="l" defTabSz="911687" rtl="0" fontAlgn="base">
        <a:spcBef>
          <a:spcPct val="0"/>
        </a:spcBef>
        <a:spcAft>
          <a:spcPct val="0"/>
        </a:spcAft>
        <a:defRPr sz="2000" b="1">
          <a:solidFill>
            <a:schemeClr val="tx2"/>
          </a:solidFill>
          <a:latin typeface="Tahoma" pitchFamily="34" charset="0"/>
          <a:cs typeface="Arial" charset="0"/>
        </a:defRPr>
      </a:lvl7pPr>
      <a:lvl8pPr marL="1396629" algn="l" defTabSz="911687" rtl="0" fontAlgn="base">
        <a:spcBef>
          <a:spcPct val="0"/>
        </a:spcBef>
        <a:spcAft>
          <a:spcPct val="0"/>
        </a:spcAft>
        <a:defRPr sz="2000" b="1">
          <a:solidFill>
            <a:schemeClr val="tx2"/>
          </a:solidFill>
          <a:latin typeface="Tahoma" pitchFamily="34" charset="0"/>
          <a:cs typeface="Arial" charset="0"/>
        </a:defRPr>
      </a:lvl8pPr>
      <a:lvl9pPr marL="1862170" algn="l" defTabSz="911687" rtl="0" fontAlgn="base">
        <a:spcBef>
          <a:spcPct val="0"/>
        </a:spcBef>
        <a:spcAft>
          <a:spcPct val="0"/>
        </a:spcAft>
        <a:defRPr sz="2000" b="1">
          <a:solidFill>
            <a:schemeClr val="tx2"/>
          </a:solidFill>
          <a:latin typeface="Tahoma" pitchFamily="34" charset="0"/>
          <a:cs typeface="Arial" charset="0"/>
        </a:defRPr>
      </a:lvl9pPr>
    </p:titleStyle>
    <p:bodyStyle>
      <a:lvl1pPr algn="l" defTabSz="893906" rtl="0" fontAlgn="base">
        <a:spcBef>
          <a:spcPct val="0"/>
        </a:spcBef>
        <a:spcAft>
          <a:spcPct val="0"/>
        </a:spcAft>
        <a:buClr>
          <a:schemeClr val="tx2"/>
        </a:buClr>
        <a:defRPr sz="1600">
          <a:solidFill>
            <a:schemeClr val="tx1"/>
          </a:solidFill>
          <a:latin typeface="+mn-lt"/>
          <a:ea typeface="+mn-ea"/>
          <a:cs typeface="+mn-cs"/>
        </a:defRPr>
      </a:lvl1pPr>
      <a:lvl2pPr marL="193976" indent="-192360" algn="l" defTabSz="893906" rtl="0" fontAlgn="base">
        <a:spcBef>
          <a:spcPct val="0"/>
        </a:spcBef>
        <a:spcAft>
          <a:spcPct val="0"/>
        </a:spcAft>
        <a:buClr>
          <a:schemeClr val="tx2"/>
        </a:buClr>
        <a:buSzPct val="125000"/>
        <a:buFont typeface="Tahoma" pitchFamily="34" charset="0"/>
        <a:buChar char="▪"/>
        <a:defRPr sz="1600">
          <a:solidFill>
            <a:schemeClr val="tx1"/>
          </a:solidFill>
          <a:latin typeface="+mn-lt"/>
          <a:cs typeface="+mn-cs"/>
        </a:defRPr>
      </a:lvl2pPr>
      <a:lvl3pPr marL="455839" indent="-260251" algn="l" defTabSz="893906" rtl="0" fontAlgn="base">
        <a:spcBef>
          <a:spcPct val="0"/>
        </a:spcBef>
        <a:spcAft>
          <a:spcPct val="0"/>
        </a:spcAft>
        <a:buClr>
          <a:schemeClr val="tx2"/>
        </a:buClr>
        <a:buSzPct val="120000"/>
        <a:buFont typeface="Tahoma" pitchFamily="34" charset="0"/>
        <a:buChar char="–"/>
        <a:defRPr sz="1600">
          <a:solidFill>
            <a:schemeClr val="tx1"/>
          </a:solidFill>
          <a:latin typeface="+mn-lt"/>
          <a:cs typeface="+mn-cs"/>
        </a:defRPr>
      </a:lvl3pPr>
      <a:lvl4pPr marL="612641" indent="-155177" algn="l" defTabSz="893906" rtl="0" fontAlgn="base">
        <a:spcBef>
          <a:spcPct val="0"/>
        </a:spcBef>
        <a:spcAft>
          <a:spcPct val="0"/>
        </a:spcAft>
        <a:buClr>
          <a:schemeClr val="tx2"/>
        </a:buClr>
        <a:buSzPct val="120000"/>
        <a:buFont typeface="Tahoma" pitchFamily="34" charset="0"/>
        <a:buChar char="▫"/>
        <a:defRPr sz="1600">
          <a:solidFill>
            <a:schemeClr val="tx1"/>
          </a:solidFill>
          <a:latin typeface="+mn-lt"/>
          <a:cs typeface="+mn-cs"/>
        </a:defRPr>
      </a:lvl4pPr>
      <a:lvl5pPr marL="745192"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5pPr>
      <a:lvl6pPr marL="1210734"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6pPr>
      <a:lvl7pPr marL="1676277"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7pPr>
      <a:lvl8pPr marL="2141820"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8pPr>
      <a:lvl9pPr marL="2607360" indent="-130934" algn="l" defTabSz="893906" rtl="0" fontAlgn="base">
        <a:spcBef>
          <a:spcPct val="0"/>
        </a:spcBef>
        <a:spcAft>
          <a:spcPct val="0"/>
        </a:spcAft>
        <a:buClr>
          <a:schemeClr val="tx2"/>
        </a:buClr>
        <a:buSzPct val="89000"/>
        <a:buFont typeface="Tahoma" pitchFamily="34" charset="0"/>
        <a:buChar char="-"/>
        <a:defRPr sz="1600">
          <a:solidFill>
            <a:schemeClr val="tx1"/>
          </a:solidFill>
          <a:latin typeface="+mn-lt"/>
          <a:cs typeface="+mn-cs"/>
        </a:defRPr>
      </a:lvl9pPr>
    </p:bodyStyle>
    <p:otherStyle>
      <a:defPPr>
        <a:defRPr lang="en-US"/>
      </a:defPPr>
      <a:lvl1pPr marL="0" algn="l" defTabSz="931086" rtl="0" eaLnBrk="1" latinLnBrk="0" hangingPunct="1">
        <a:defRPr sz="1800" kern="1200">
          <a:solidFill>
            <a:schemeClr val="tx1"/>
          </a:solidFill>
          <a:latin typeface="+mn-lt"/>
          <a:ea typeface="+mn-ea"/>
          <a:cs typeface="+mn-cs"/>
        </a:defRPr>
      </a:lvl1pPr>
      <a:lvl2pPr marL="465531" algn="l" defTabSz="931086" rtl="0" eaLnBrk="1" latinLnBrk="0" hangingPunct="1">
        <a:defRPr sz="1800" kern="1200">
          <a:solidFill>
            <a:schemeClr val="tx1"/>
          </a:solidFill>
          <a:latin typeface="+mn-lt"/>
          <a:ea typeface="+mn-ea"/>
          <a:cs typeface="+mn-cs"/>
        </a:defRPr>
      </a:lvl2pPr>
      <a:lvl3pPr marL="931086" algn="l" defTabSz="931086" rtl="0" eaLnBrk="1" latinLnBrk="0" hangingPunct="1">
        <a:defRPr sz="1800" kern="1200">
          <a:solidFill>
            <a:schemeClr val="tx1"/>
          </a:solidFill>
          <a:latin typeface="+mn-lt"/>
          <a:ea typeface="+mn-ea"/>
          <a:cs typeface="+mn-cs"/>
        </a:defRPr>
      </a:lvl3pPr>
      <a:lvl4pPr marL="1396629" algn="l" defTabSz="931086" rtl="0" eaLnBrk="1" latinLnBrk="0" hangingPunct="1">
        <a:defRPr sz="1800" kern="1200">
          <a:solidFill>
            <a:schemeClr val="tx1"/>
          </a:solidFill>
          <a:latin typeface="+mn-lt"/>
          <a:ea typeface="+mn-ea"/>
          <a:cs typeface="+mn-cs"/>
        </a:defRPr>
      </a:lvl4pPr>
      <a:lvl5pPr marL="1862170" algn="l" defTabSz="931086" rtl="0" eaLnBrk="1" latinLnBrk="0" hangingPunct="1">
        <a:defRPr sz="1800" kern="1200">
          <a:solidFill>
            <a:schemeClr val="tx1"/>
          </a:solidFill>
          <a:latin typeface="+mn-lt"/>
          <a:ea typeface="+mn-ea"/>
          <a:cs typeface="+mn-cs"/>
        </a:defRPr>
      </a:lvl5pPr>
      <a:lvl6pPr marL="2327712" algn="l" defTabSz="931086" rtl="0" eaLnBrk="1" latinLnBrk="0" hangingPunct="1">
        <a:defRPr sz="1800" kern="1200">
          <a:solidFill>
            <a:schemeClr val="tx1"/>
          </a:solidFill>
          <a:latin typeface="+mn-lt"/>
          <a:ea typeface="+mn-ea"/>
          <a:cs typeface="+mn-cs"/>
        </a:defRPr>
      </a:lvl6pPr>
      <a:lvl7pPr marL="2793254" algn="l" defTabSz="931086" rtl="0" eaLnBrk="1" latinLnBrk="0" hangingPunct="1">
        <a:defRPr sz="1800" kern="1200">
          <a:solidFill>
            <a:schemeClr val="tx1"/>
          </a:solidFill>
          <a:latin typeface="+mn-lt"/>
          <a:ea typeface="+mn-ea"/>
          <a:cs typeface="+mn-cs"/>
        </a:defRPr>
      </a:lvl7pPr>
      <a:lvl8pPr marL="3258796" algn="l" defTabSz="931086" rtl="0" eaLnBrk="1" latinLnBrk="0" hangingPunct="1">
        <a:defRPr sz="1800" kern="1200">
          <a:solidFill>
            <a:schemeClr val="tx1"/>
          </a:solidFill>
          <a:latin typeface="+mn-lt"/>
          <a:ea typeface="+mn-ea"/>
          <a:cs typeface="+mn-cs"/>
        </a:defRPr>
      </a:lvl8pPr>
      <a:lvl9pPr marL="3724341" algn="l" defTabSz="9310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6.xml"/><Relationship Id="rId7" Type="http://schemas.openxmlformats.org/officeDocument/2006/relationships/oleObject" Target="../embeddings/oleObject3.bin"/><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54.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5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59.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6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6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62.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63.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64.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65.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66.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3124201"/>
            <a:ext cx="6705600" cy="1436133"/>
          </a:xfrm>
        </p:spPr>
        <p:txBody>
          <a:bodyPr/>
          <a:lstStyle/>
          <a:p>
            <a:pPr algn="l"/>
            <a:r>
              <a:rPr lang="en-US" sz="3200" dirty="0" smtClean="0">
                <a:solidFill>
                  <a:schemeClr val="tx2"/>
                </a:solidFill>
                <a:latin typeface="Tahoma" panose="020B0604030504040204" pitchFamily="34" charset="0"/>
                <a:ea typeface="Tahoma" panose="020B0604030504040204" pitchFamily="34" charset="0"/>
                <a:cs typeface="Tahoma" panose="020B0604030504040204" pitchFamily="34" charset="0"/>
              </a:rPr>
              <a:t>Pole attachmentS </a:t>
            </a:r>
            <a:br>
              <a:rPr lang="en-US" sz="32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3200" dirty="0" smtClean="0">
                <a:solidFill>
                  <a:schemeClr val="tx2"/>
                </a:solidFill>
                <a:latin typeface="Tahoma" panose="020B0604030504040204" pitchFamily="34" charset="0"/>
                <a:ea typeface="Tahoma" panose="020B0604030504040204" pitchFamily="34" charset="0"/>
                <a:cs typeface="Tahoma" panose="020B0604030504040204" pitchFamily="34" charset="0"/>
              </a:rPr>
              <a:t>Joint Accounting Conference</a:t>
            </a:r>
            <a:br>
              <a:rPr lang="en-US" sz="32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n-US"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may 12, 2017</a:t>
            </a:r>
            <a:endParaRPr lang="en-US" sz="32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74" name="Rectangle 42" hidden="1"/>
          <p:cNvGraphicFramePr>
            <a:graphicFrameLocks/>
          </p:cNvGraphicFramePr>
          <p:nvPr>
            <p:custDataLst>
              <p:tags r:id="rId2"/>
            </p:custDataLst>
          </p:nvPr>
        </p:nvGraphicFramePr>
        <p:xfrm>
          <a:off x="4" y="1"/>
          <a:ext cx="158751" cy="158750"/>
        </p:xfrm>
        <a:graphic>
          <a:graphicData uri="http://schemas.openxmlformats.org/presentationml/2006/ole">
            <mc:AlternateContent xmlns:mc="http://schemas.openxmlformats.org/markup-compatibility/2006">
              <mc:Choice xmlns:v="urn:schemas-microsoft-com:vml" Requires="v">
                <p:oleObj spid="_x0000_s2319"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 y="1"/>
                        <a:ext cx="158751"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
          <p:cNvSpPr>
            <a:spLocks noChangeArrowheads="1"/>
          </p:cNvSpPr>
          <p:nvPr>
            <p:custDataLst>
              <p:tags r:id="rId3"/>
            </p:custDataLst>
          </p:nvPr>
        </p:nvSpPr>
        <p:spPr bwMode="gray">
          <a:xfrm>
            <a:off x="711860" y="0"/>
            <a:ext cx="8278813" cy="369332"/>
          </a:xfrm>
          <a:prstGeom prst="rect">
            <a:avLst/>
          </a:prstGeom>
          <a:noFill/>
          <a:ln w="9525">
            <a:noFill/>
            <a:miter lim="800000"/>
            <a:headEnd/>
            <a:tailEnd/>
          </a:ln>
        </p:spPr>
        <p:txBody>
          <a:bodyPr wrap="square" lIns="0" tIns="0" rIns="0" bIns="0">
            <a:spAutoFit/>
          </a:bodyPr>
          <a:lstStyle/>
          <a:p>
            <a:pPr fontAlgn="base">
              <a:spcBef>
                <a:spcPct val="0"/>
              </a:spcBef>
              <a:spcAft>
                <a:spcPct val="0"/>
              </a:spcAft>
            </a:pPr>
            <a:r>
              <a:rPr lang="en-US" sz="2400" b="1" dirty="0">
                <a:solidFill>
                  <a:srgbClr val="0C3C6A"/>
                </a:solidFill>
                <a:cs typeface="Tahoma" pitchFamily="34" charset="0"/>
              </a:rPr>
              <a:t>						</a:t>
            </a:r>
          </a:p>
        </p:txBody>
      </p:sp>
      <p:sp>
        <p:nvSpPr>
          <p:cNvPr id="2" name="TextBox 1"/>
          <p:cNvSpPr txBox="1"/>
          <p:nvPr/>
        </p:nvSpPr>
        <p:spPr>
          <a:xfrm>
            <a:off x="533400" y="4648201"/>
            <a:ext cx="5843266" cy="461665"/>
          </a:xfrm>
          <a:prstGeom prst="rect">
            <a:avLst/>
          </a:prstGeom>
          <a:noFill/>
        </p:spPr>
        <p:txBody>
          <a:bodyPr wrap="none" rtlCol="0">
            <a:spAutoFit/>
          </a:bodyPr>
          <a:lstStyle/>
          <a:p>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Barry Barnett, Regulatory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Assurance</a:t>
            </a:r>
          </a:p>
        </p:txBody>
      </p:sp>
      <p:pic>
        <p:nvPicPr>
          <p:cNvPr id="7" name="Picture 24" descr="Pos TVA Logo"/>
          <p:cNvPicPr>
            <a:picLocks noChangeAspect="1" noChangeArrowheads="1"/>
          </p:cNvPicPr>
          <p:nvPr>
            <p:custDataLst>
              <p:tags r:id="rId4"/>
            </p:custDataLst>
          </p:nvPr>
        </p:nvPicPr>
        <p:blipFill>
          <a:blip r:embed="rId8" cstate="print"/>
          <a:srcRect/>
          <a:stretch>
            <a:fillRect/>
          </a:stretch>
        </p:blipFill>
        <p:spPr bwMode="auto">
          <a:xfrm>
            <a:off x="533401" y="391104"/>
            <a:ext cx="630207" cy="632981"/>
          </a:xfrm>
          <a:prstGeom prst="rect">
            <a:avLst/>
          </a:prstGeom>
          <a:noFill/>
          <a:ln w="9525">
            <a:noFill/>
            <a:miter lim="800000"/>
            <a:headEnd/>
            <a:tailEnd/>
          </a:ln>
        </p:spPr>
      </p:pic>
    </p:spTree>
    <p:extLst>
      <p:ext uri="{BB962C8B-B14F-4D97-AF65-F5344CB8AC3E}">
        <p14:creationId xmlns:p14="http://schemas.microsoft.com/office/powerpoint/2010/main" val="1862300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7"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10</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04799" y="838199"/>
            <a:ext cx="8134351" cy="6186309"/>
          </a:xfrm>
          <a:prstGeom prst="rect">
            <a:avLst/>
          </a:prstGeom>
        </p:spPr>
        <p:txBody>
          <a:bodyPr wrap="square">
            <a:spAutoFit/>
          </a:bodyPr>
          <a:lstStyle/>
          <a:p>
            <a:pPr marL="0" lvl="1">
              <a:spcBef>
                <a:spcPts val="1200"/>
              </a:spcBef>
            </a:pPr>
            <a:r>
              <a:rPr lang="en-US" dirty="0" smtClean="0">
                <a:latin typeface="Tahoma" panose="020B0604030504040204" pitchFamily="34" charset="0"/>
                <a:ea typeface="Tahoma" panose="020B0604030504040204" pitchFamily="34" charset="0"/>
                <a:cs typeface="Tahoma" panose="020B0604030504040204" pitchFamily="34" charset="0"/>
              </a:rPr>
              <a:t>Contract Amendment Status</a:t>
            </a:r>
          </a:p>
          <a:p>
            <a:pPr marL="285750" lvl="1" indent="-285750">
              <a:spcBef>
                <a:spcPts val="1200"/>
              </a:spcBef>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TVPPA is working to provide TVA with additional input on the proposed contract amendment (expected in early June)</a:t>
            </a:r>
          </a:p>
          <a:p>
            <a:pPr marL="285750" lvl="1" indent="-285750">
              <a:spcBef>
                <a:spcPts val="1200"/>
              </a:spcBef>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Once that input is received, TVA will need time to review the amendment with Rates and Contracts, and then finalize (expected in July)</a:t>
            </a:r>
          </a:p>
          <a:p>
            <a:pPr marL="0" lvl="1">
              <a:spcBef>
                <a:spcPts val="1200"/>
              </a:spcBef>
            </a:pPr>
            <a:r>
              <a:rPr lang="en-US" dirty="0" smtClean="0">
                <a:latin typeface="Tahoma" panose="020B0604030504040204" pitchFamily="34" charset="0"/>
                <a:ea typeface="Tahoma" panose="020B0604030504040204" pitchFamily="34" charset="0"/>
                <a:cs typeface="Tahoma" panose="020B0604030504040204" pitchFamily="34" charset="0"/>
              </a:rPr>
              <a:t>Rate Approval</a:t>
            </a:r>
          </a:p>
          <a:p>
            <a:pPr marL="285750" lvl="1" indent="-285750">
              <a:spcBef>
                <a:spcPts val="1200"/>
              </a:spcBef>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The contract envisions LPC submitting its Pole Attachment Template to TVA within 15 days of submitting its annual report</a:t>
            </a:r>
          </a:p>
          <a:p>
            <a:pPr marL="285750" lvl="1" indent="-285750">
              <a:spcBef>
                <a:spcPts val="1200"/>
              </a:spcBef>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Following both the execution of the contract amendment and LPC’s submittal of its pole attachment template, TVA will provide LPC with a letter documenting its TVA-approved pole attachment rate.</a:t>
            </a:r>
          </a:p>
          <a:p>
            <a:pPr marL="285750" lvl="1" indent="-285750">
              <a:spcBef>
                <a:spcPts val="1200"/>
              </a:spcBef>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Beginning in 2018, between January 1 and March 31 of each year, TVA will provide LPC with its most updated TVA-approved pole attachment rate</a:t>
            </a:r>
          </a:p>
          <a:p>
            <a:pPr marL="742950" lvl="2" indent="-285750">
              <a:spcBef>
                <a:spcPts val="1200"/>
              </a:spcBef>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That rate will be used by LPC in contracts with all new and renewing parties</a:t>
            </a:r>
          </a:p>
          <a:p>
            <a:pPr marL="285750" lvl="1" indent="-285750">
              <a:spcBef>
                <a:spcPts val="1200"/>
              </a:spcBef>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lvl="1" indent="-285750">
              <a:spcBef>
                <a:spcPts val="1200"/>
              </a:spcBef>
              <a:buClr>
                <a:srgbClr val="1F497D"/>
              </a:buClr>
              <a:buFont typeface="Arial" panose="020B0604020202020204" pitchFamily="34" charset="0"/>
              <a:buChar char="•"/>
            </a:pPr>
            <a:endParaRPr lang="en-US" dirty="0">
              <a:solidFill>
                <a:prstClr val="white">
                  <a:lumMod val="10000"/>
                </a:prstClr>
              </a:solidFill>
              <a:latin typeface="Tahoma"/>
              <a:ea typeface="Tahoma" panose="020B0604030504040204" pitchFamily="34" charset="0"/>
              <a:cs typeface="Tahoma" panose="020B0604030504040204" pitchFamily="34" charset="0"/>
            </a:endParaRPr>
          </a:p>
        </p:txBody>
      </p:sp>
      <p:sp>
        <p:nvSpPr>
          <p:cNvPr id="19" name="TextBox 18"/>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Contract Amendment Highlights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142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7"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11</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04799" y="838199"/>
            <a:ext cx="8134351" cy="2646878"/>
          </a:xfrm>
          <a:prstGeom prst="rect">
            <a:avLst/>
          </a:prstGeom>
        </p:spPr>
        <p:txBody>
          <a:bodyPr wrap="square">
            <a:spAutoFit/>
          </a:bodyPr>
          <a:lstStyle/>
          <a:p>
            <a:pPr marL="0" lvl="1">
              <a:spcBef>
                <a:spcPts val="1200"/>
              </a:spcBef>
            </a:pPr>
            <a:r>
              <a:rPr lang="en-US" dirty="0" smtClean="0">
                <a:latin typeface="Tahoma" panose="020B0604030504040204" pitchFamily="34" charset="0"/>
                <a:ea typeface="Tahoma" panose="020B0604030504040204" pitchFamily="34" charset="0"/>
                <a:cs typeface="Tahoma" panose="020B0604030504040204" pitchFamily="34" charset="0"/>
              </a:rPr>
              <a:t>Guideline Adjustment Scale</a:t>
            </a:r>
          </a:p>
          <a:p>
            <a:pPr marL="285750" lvl="1" indent="-285750">
              <a:spcBef>
                <a:spcPts val="1200"/>
              </a:spcBef>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In instances where there is a variance between the current pole attachment rate and the TVA-approved pole attachment rate, then LPC must use the Guideline Adjustment Scale to transition to the TVA approved rate</a:t>
            </a:r>
          </a:p>
          <a:p>
            <a:pPr marL="285750" lvl="1" indent="-285750">
              <a:spcBef>
                <a:spcPts val="1200"/>
              </a:spcBef>
              <a:buFont typeface="Arial" panose="020B0604020202020204" pitchFamily="34" charset="0"/>
              <a:buChar cha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lvl="1" indent="-285750">
              <a:spcBef>
                <a:spcPts val="1200"/>
              </a:spcBef>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lvl="1" indent="-285750">
              <a:spcBef>
                <a:spcPts val="1200"/>
              </a:spcBef>
              <a:buClr>
                <a:srgbClr val="1F497D"/>
              </a:buClr>
              <a:buFont typeface="Arial" panose="020B0604020202020204" pitchFamily="34" charset="0"/>
              <a:buChar char="•"/>
            </a:pPr>
            <a:endParaRPr lang="en-US" dirty="0">
              <a:solidFill>
                <a:prstClr val="white">
                  <a:lumMod val="10000"/>
                </a:prstClr>
              </a:solidFill>
              <a:latin typeface="Tahoma"/>
              <a:ea typeface="Tahoma" panose="020B0604030504040204" pitchFamily="34" charset="0"/>
              <a:cs typeface="Tahoma" panose="020B0604030504040204" pitchFamily="34" charset="0"/>
            </a:endParaRPr>
          </a:p>
        </p:txBody>
      </p:sp>
      <p:sp>
        <p:nvSpPr>
          <p:cNvPr id="19" name="TextBox 18"/>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Contract Amendment Highlights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2667000"/>
            <a:ext cx="687347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439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7"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12</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04798" y="685800"/>
            <a:ext cx="8134351" cy="5201424"/>
          </a:xfrm>
          <a:prstGeom prst="rect">
            <a:avLst/>
          </a:prstGeom>
        </p:spPr>
        <p:txBody>
          <a:bodyPr wrap="square">
            <a:spAutoFit/>
          </a:bodyPr>
          <a:lstStyle/>
          <a:p>
            <a:pPr marL="0" lvl="1">
              <a:spcBef>
                <a:spcPts val="1200"/>
              </a:spcBef>
            </a:pPr>
            <a:r>
              <a:rPr lang="en-US" dirty="0" smtClean="0">
                <a:latin typeface="Tahoma" panose="020B0604030504040204" pitchFamily="34" charset="0"/>
                <a:ea typeface="Tahoma" panose="020B0604030504040204" pitchFamily="34" charset="0"/>
                <a:cs typeface="Tahoma" panose="020B0604030504040204" pitchFamily="34" charset="0"/>
              </a:rPr>
              <a:t>Escalation Options</a:t>
            </a:r>
          </a:p>
          <a:p>
            <a:pPr marL="285750" indent="-285750">
              <a:spcBef>
                <a:spcPts val="1200"/>
              </a:spcBef>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Once LPC’s </a:t>
            </a:r>
            <a:r>
              <a:rPr lang="en-US" dirty="0">
                <a:latin typeface="Tahoma" panose="020B0604030504040204" pitchFamily="34" charset="0"/>
                <a:ea typeface="Tahoma" panose="020B0604030504040204" pitchFamily="34" charset="0"/>
                <a:cs typeface="Tahoma" panose="020B0604030504040204" pitchFamily="34" charset="0"/>
              </a:rPr>
              <a:t>Current Rate reaches the TVA-approved Pole Attachment Rate, after any necessary application of the Guideline Adjustment Scale, </a:t>
            </a:r>
            <a:r>
              <a:rPr lang="en-US" dirty="0" smtClean="0">
                <a:latin typeface="Tahoma" panose="020B0604030504040204" pitchFamily="34" charset="0"/>
                <a:ea typeface="Tahoma" panose="020B0604030504040204" pitchFamily="34" charset="0"/>
                <a:cs typeface="Tahoma" panose="020B0604030504040204" pitchFamily="34" charset="0"/>
              </a:rPr>
              <a:t>LPC </a:t>
            </a:r>
            <a:r>
              <a:rPr lang="en-US" dirty="0">
                <a:latin typeface="Tahoma" panose="020B0604030504040204" pitchFamily="34" charset="0"/>
                <a:ea typeface="Tahoma" panose="020B0604030504040204" pitchFamily="34" charset="0"/>
                <a:cs typeface="Tahoma" panose="020B0604030504040204" pitchFamily="34" charset="0"/>
              </a:rPr>
              <a:t>must adjust its Pole Attachment Rate in accordance with either of the options </a:t>
            </a:r>
            <a:r>
              <a:rPr lang="en-US" dirty="0" smtClean="0">
                <a:latin typeface="Tahoma" panose="020B0604030504040204" pitchFamily="34" charset="0"/>
                <a:ea typeface="Tahoma" panose="020B0604030504040204" pitchFamily="34" charset="0"/>
                <a:cs typeface="Tahoma" panose="020B0604030504040204" pitchFamily="34" charset="0"/>
              </a:rPr>
              <a:t>below: </a:t>
            </a:r>
          </a:p>
          <a:p>
            <a:r>
              <a:rPr lang="en-US" dirty="0">
                <a:latin typeface="Tahoma" panose="020B0604030504040204" pitchFamily="34" charset="0"/>
                <a:ea typeface="Tahoma" panose="020B0604030504040204" pitchFamily="34" charset="0"/>
                <a:cs typeface="Tahoma" panose="020B0604030504040204" pitchFamily="34" charset="0"/>
              </a:rPr>
              <a:t> </a:t>
            </a:r>
          </a:p>
          <a:p>
            <a:pPr marL="800100" lvl="1" indent="-342900" eaLnBrk="0" hangingPunct="0">
              <a:buFont typeface="+mj-lt"/>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Handy-Whitman Index*, </a:t>
            </a:r>
            <a:r>
              <a:rPr lang="en-US" dirty="0">
                <a:latin typeface="Tahoma" panose="020B0604030504040204" pitchFamily="34" charset="0"/>
                <a:ea typeface="Tahoma" panose="020B0604030504040204" pitchFamily="34" charset="0"/>
                <a:cs typeface="Tahoma" panose="020B0604030504040204" pitchFamily="34" charset="0"/>
              </a:rPr>
              <a:t>on a monthly, semi-monthly, or yearly basis (as determined by agreement between </a:t>
            </a:r>
            <a:r>
              <a:rPr lang="en-US" dirty="0" smtClean="0">
                <a:latin typeface="Tahoma" panose="020B0604030504040204" pitchFamily="34" charset="0"/>
                <a:ea typeface="Tahoma" panose="020B0604030504040204" pitchFamily="34" charset="0"/>
                <a:cs typeface="Tahoma" panose="020B0604030504040204" pitchFamily="34" charset="0"/>
              </a:rPr>
              <a:t>LPC, </a:t>
            </a:r>
            <a:r>
              <a:rPr lang="en-US" dirty="0">
                <a:latin typeface="Tahoma" panose="020B0604030504040204" pitchFamily="34" charset="0"/>
                <a:ea typeface="Tahoma" panose="020B0604030504040204" pitchFamily="34" charset="0"/>
                <a:cs typeface="Tahoma" panose="020B0604030504040204" pitchFamily="34" charset="0"/>
              </a:rPr>
              <a:t>Attaching Parties, or </a:t>
            </a:r>
            <a:r>
              <a:rPr lang="en-US" dirty="0" smtClean="0">
                <a:latin typeface="Tahoma" panose="020B0604030504040204" pitchFamily="34" charset="0"/>
                <a:ea typeface="Tahoma" panose="020B0604030504040204" pitchFamily="34" charset="0"/>
                <a:cs typeface="Tahoma" panose="020B0604030504040204" pitchFamily="34" charset="0"/>
              </a:rPr>
              <a:t>LPC’s </a:t>
            </a:r>
            <a:r>
              <a:rPr lang="en-US" dirty="0">
                <a:latin typeface="Tahoma" panose="020B0604030504040204" pitchFamily="34" charset="0"/>
                <a:ea typeface="Tahoma" panose="020B0604030504040204" pitchFamily="34" charset="0"/>
                <a:cs typeface="Tahoma" panose="020B0604030504040204" pitchFamily="34" charset="0"/>
              </a:rPr>
              <a:t>electric, broadband, and any other legally-affiliated divisions</a:t>
            </a:r>
            <a:r>
              <a:rPr lang="en-US" dirty="0" smtClean="0">
                <a:latin typeface="Tahoma" panose="020B0604030504040204" pitchFamily="34" charset="0"/>
                <a:ea typeface="Tahoma" panose="020B0604030504040204" pitchFamily="34" charset="0"/>
                <a:cs typeface="Tahoma" panose="020B0604030504040204" pitchFamily="34" charset="0"/>
              </a:rPr>
              <a:t>)</a:t>
            </a:r>
          </a:p>
          <a:p>
            <a:pPr marL="1200150" lvl="2" indent="-285750" eaLnBrk="0" hangingPunct="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Rate escalation may not exceed the maximum </a:t>
            </a:r>
            <a:r>
              <a:rPr lang="en-US" dirty="0">
                <a:latin typeface="Tahoma" panose="020B0604030504040204" pitchFamily="34" charset="0"/>
                <a:ea typeface="Tahoma" panose="020B0604030504040204" pitchFamily="34" charset="0"/>
                <a:cs typeface="Tahoma" panose="020B0604030504040204" pitchFamily="34" charset="0"/>
              </a:rPr>
              <a:t>rate that may be established by </a:t>
            </a:r>
            <a:r>
              <a:rPr lang="en-US" dirty="0" smtClean="0">
                <a:latin typeface="Tahoma" panose="020B0604030504040204" pitchFamily="34" charset="0"/>
                <a:ea typeface="Tahoma" panose="020B0604030504040204" pitchFamily="34" charset="0"/>
                <a:cs typeface="Tahoma" panose="020B0604030504040204" pitchFamily="34" charset="0"/>
              </a:rPr>
              <a:t>TVA</a:t>
            </a:r>
          </a:p>
          <a:p>
            <a:pPr marL="742950" lvl="1" indent="-285750" eaLnBrk="0" hangingPunct="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800100" lvl="1" indent="-342900" eaLnBrk="0" hangingPunct="0">
              <a:buFont typeface="+mj-lt"/>
              <a:buAutoNum type="arabicPeriod" startAt="2"/>
            </a:pPr>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most recent TVA-approved </a:t>
            </a:r>
            <a:r>
              <a:rPr lang="en-US" dirty="0" smtClean="0">
                <a:latin typeface="Tahoma" panose="020B0604030504040204" pitchFamily="34" charset="0"/>
                <a:ea typeface="Tahoma" panose="020B0604030504040204" pitchFamily="34" charset="0"/>
                <a:cs typeface="Tahoma" panose="020B0604030504040204" pitchFamily="34" charset="0"/>
              </a:rPr>
              <a:t>pole attachment rate</a:t>
            </a:r>
            <a:r>
              <a:rPr lang="en-US" dirty="0">
                <a:latin typeface="Tahoma" panose="020B0604030504040204" pitchFamily="34" charset="0"/>
                <a:ea typeface="Tahoma" panose="020B0604030504040204" pitchFamily="34" charset="0"/>
                <a:cs typeface="Tahoma" panose="020B0604030504040204" pitchFamily="34" charset="0"/>
              </a:rPr>
              <a:t>.</a:t>
            </a:r>
          </a:p>
          <a:p>
            <a:pPr hangingPunct="0"/>
            <a:r>
              <a:rPr lang="en-US" dirty="0">
                <a:latin typeface="Tahoma" panose="020B0604030504040204" pitchFamily="34" charset="0"/>
                <a:ea typeface="Tahoma" panose="020B0604030504040204" pitchFamily="34" charset="0"/>
                <a:cs typeface="Tahoma" panose="020B0604030504040204" pitchFamily="34" charset="0"/>
              </a:rPr>
              <a:t> </a:t>
            </a:r>
            <a:endParaRPr lang="en-US" dirty="0" smtClean="0">
              <a:latin typeface="Tahoma" panose="020B0604030504040204" pitchFamily="34" charset="0"/>
              <a:ea typeface="Tahoma" panose="020B0604030504040204" pitchFamily="34" charset="0"/>
              <a:cs typeface="Tahoma" panose="020B0604030504040204" pitchFamily="34" charset="0"/>
            </a:endParaRPr>
          </a:p>
          <a:p>
            <a:pPr hangingPunct="0"/>
            <a:r>
              <a:rPr lang="en-US" sz="1400" dirty="0" smtClean="0">
                <a:solidFill>
                  <a:prstClr val="white">
                    <a:lumMod val="10000"/>
                  </a:prstClr>
                </a:solidFill>
                <a:latin typeface="Tahoma" panose="020B0604030504040204" pitchFamily="34" charset="0"/>
                <a:ea typeface="Tahoma" panose="020B0604030504040204" pitchFamily="34" charset="0"/>
                <a:cs typeface="Tahoma" panose="020B0604030504040204" pitchFamily="34" charset="0"/>
              </a:rPr>
              <a:t>*Note:  If adjustment of the pole attachment rate using the Handy-Whiteman Index results in a rate that exceeds the most recent TVA-approved pole attachment rate by 15% or more, then LPC must submit the Escalated Pole Attachment Rate to TVA for a new Pole Attachment Rate.  In these cases, LPC will then use the new TVA-approved pole attachment rate in its agreements with those affected attaching parties.</a:t>
            </a:r>
            <a:endParaRPr lang="en-US" sz="1400" dirty="0">
              <a:solidFill>
                <a:prstClr val="white">
                  <a:lumMod val="10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Contract Amendment Highlights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19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6456" y="3200401"/>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z="3200" dirty="0" smtClean="0">
                <a:latin typeface="Tahoma" panose="020B0604030504040204" pitchFamily="34" charset="0"/>
                <a:ea typeface="Tahoma" panose="020B0604030504040204" pitchFamily="34" charset="0"/>
                <a:cs typeface="Tahoma" panose="020B0604030504040204" pitchFamily="34" charset="0"/>
              </a:rPr>
              <a:t>Rate Approval process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75496" y="4541522"/>
            <a:ext cx="7818120" cy="66436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675759"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64742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7"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14</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04800" y="838200"/>
            <a:ext cx="8134351" cy="3508653"/>
          </a:xfrm>
          <a:prstGeom prst="rect">
            <a:avLst/>
          </a:prstGeom>
        </p:spPr>
        <p:txBody>
          <a:bodyPr wrap="square">
            <a:spAutoFit/>
          </a:bodyPr>
          <a:lstStyle/>
          <a:p>
            <a:pPr>
              <a:spcBef>
                <a:spcPts val="1200"/>
              </a:spcBef>
              <a:buClr>
                <a:srgbClr val="1F497D"/>
              </a:buClr>
            </a:pPr>
            <a:r>
              <a:rPr lang="en-US" b="1" dirty="0" smtClean="0">
                <a:solidFill>
                  <a:prstClr val="white">
                    <a:lumMod val="10000"/>
                  </a:prstClr>
                </a:solidFill>
                <a:latin typeface="Tahoma"/>
                <a:ea typeface="Tahoma" panose="020B0604030504040204" pitchFamily="34" charset="0"/>
                <a:cs typeface="Tahoma" panose="020B0604030504040204" pitchFamily="34" charset="0"/>
              </a:rPr>
              <a:t>Beginning in Fall 2017:</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spcBef>
                <a:spcPts val="1200"/>
              </a:spcBef>
              <a:buClr>
                <a:srgbClr val="1F497D"/>
              </a:buClr>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Pole Attachment template is due </a:t>
            </a:r>
            <a:r>
              <a:rPr lang="en-US" dirty="0">
                <a:latin typeface="Tahoma" panose="020B0604030504040204" pitchFamily="34" charset="0"/>
                <a:ea typeface="Tahoma" panose="020B0604030504040204" pitchFamily="34" charset="0"/>
                <a:cs typeface="Tahoma" panose="020B0604030504040204" pitchFamily="34" charset="0"/>
              </a:rPr>
              <a:t>15 days after DARS report is </a:t>
            </a:r>
            <a:r>
              <a:rPr lang="en-US" dirty="0" smtClean="0">
                <a:latin typeface="Tahoma" panose="020B0604030504040204" pitchFamily="34" charset="0"/>
                <a:ea typeface="Tahoma" panose="020B0604030504040204" pitchFamily="34" charset="0"/>
                <a:cs typeface="Tahoma" panose="020B0604030504040204" pitchFamily="34" charset="0"/>
              </a:rPr>
              <a:t>completed and submitted </a:t>
            </a:r>
            <a:r>
              <a:rPr lang="en-US" dirty="0">
                <a:latin typeface="Tahoma" panose="020B0604030504040204" pitchFamily="34" charset="0"/>
                <a:ea typeface="Tahoma" panose="020B0604030504040204" pitchFamily="34" charset="0"/>
                <a:cs typeface="Tahoma" panose="020B0604030504040204" pitchFamily="34" charset="0"/>
              </a:rPr>
              <a:t>to TVA</a:t>
            </a:r>
          </a:p>
          <a:p>
            <a:pPr marL="285750" indent="-285750">
              <a:spcBef>
                <a:spcPts val="120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Regulatory Assurance will verify / review template inputs and required documentation</a:t>
            </a:r>
          </a:p>
          <a:p>
            <a:pPr marL="285750" indent="-285750">
              <a:spcBef>
                <a:spcPts val="120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Any modifications necessary will be addressed with the LPC to correct, etc.</a:t>
            </a:r>
          </a:p>
          <a:p>
            <a:pPr marL="285750" indent="-285750">
              <a:spcBef>
                <a:spcPts val="120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Deep dive by Regulatory Assurance Analyst, if necessary</a:t>
            </a:r>
          </a:p>
          <a:p>
            <a:pPr marL="285750" indent="-285750">
              <a:spcBef>
                <a:spcPts val="120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Approved rates will be </a:t>
            </a:r>
            <a:r>
              <a:rPr lang="en-US" dirty="0" smtClean="0">
                <a:latin typeface="Tahoma" panose="020B0604030504040204" pitchFamily="34" charset="0"/>
                <a:ea typeface="Tahoma" panose="020B0604030504040204" pitchFamily="34" charset="0"/>
                <a:cs typeface="Tahoma" panose="020B0604030504040204" pitchFamily="34" charset="0"/>
              </a:rPr>
              <a:t>provided to LPC between January and March 2018</a:t>
            </a:r>
            <a:endParaRPr lang="en-US" dirty="0">
              <a:latin typeface="Tahoma" panose="020B0604030504040204" pitchFamily="34" charset="0"/>
              <a:ea typeface="Tahoma" panose="020B0604030504040204" pitchFamily="34" charset="0"/>
              <a:cs typeface="Tahoma" panose="020B0604030504040204" pitchFamily="34" charset="0"/>
            </a:endParaRPr>
          </a:p>
          <a:p>
            <a:pPr marL="285750" lvl="1" indent="-285750">
              <a:spcBef>
                <a:spcPts val="1200"/>
              </a:spcBef>
              <a:buClr>
                <a:srgbClr val="1F497D"/>
              </a:buClr>
              <a:buFont typeface="Arial" panose="020B0604020202020204" pitchFamily="34" charset="0"/>
              <a:buChar char="•"/>
            </a:pPr>
            <a:endParaRPr lang="en-US" dirty="0">
              <a:solidFill>
                <a:prstClr val="white">
                  <a:lumMod val="10000"/>
                </a:prstClr>
              </a:solidFill>
              <a:latin typeface="Tahoma"/>
              <a:ea typeface="Tahoma" panose="020B0604030504040204" pitchFamily="34" charset="0"/>
              <a:cs typeface="Tahoma" panose="020B0604030504040204" pitchFamily="34" charset="0"/>
            </a:endParaRPr>
          </a:p>
        </p:txBody>
      </p:sp>
      <p:sp>
        <p:nvSpPr>
          <p:cNvPr id="19" name="TextBox 18"/>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Rate Approval Process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8324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7"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15</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Rate Approval Process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89" y="838200"/>
            <a:ext cx="8980911"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488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6456" y="3200401"/>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z="3200" dirty="0" smtClean="0">
                <a:latin typeface="Tahoma" panose="020B0604030504040204" pitchFamily="34" charset="0"/>
                <a:ea typeface="Tahoma" panose="020B0604030504040204" pitchFamily="34" charset="0"/>
                <a:cs typeface="Tahoma" panose="020B0604030504040204" pitchFamily="34" charset="0"/>
              </a:rPr>
              <a:t>DARS Page 36</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75496" y="4541522"/>
            <a:ext cx="7818120" cy="66436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675759"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71019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7"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17</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04800" y="838200"/>
            <a:ext cx="8134351" cy="3785652"/>
          </a:xfrm>
          <a:prstGeom prst="rect">
            <a:avLst/>
          </a:prstGeom>
        </p:spPr>
        <p:txBody>
          <a:bodyPr wrap="square">
            <a:spAutoFit/>
          </a:bodyPr>
          <a:lstStyle/>
          <a:p>
            <a:pPr>
              <a:spcBef>
                <a:spcPts val="1200"/>
              </a:spcBef>
              <a:buClr>
                <a:srgbClr val="1F497D"/>
              </a:buClr>
            </a:pPr>
            <a:r>
              <a:rPr lang="en-US" b="1" dirty="0" smtClean="0">
                <a:solidFill>
                  <a:prstClr val="white">
                    <a:lumMod val="10000"/>
                  </a:prstClr>
                </a:solidFill>
                <a:latin typeface="Tahoma"/>
                <a:ea typeface="Tahoma" panose="020B0604030504040204" pitchFamily="34" charset="0"/>
                <a:cs typeface="Tahoma" panose="020B0604030504040204" pitchFamily="34" charset="0"/>
              </a:rPr>
              <a:t>2017 Annual Report Data Entry for DARS Page 36:</a:t>
            </a:r>
            <a:endParaRPr lang="en-US" b="1" dirty="0">
              <a:solidFill>
                <a:prstClr val="white">
                  <a:lumMod val="10000"/>
                </a:prstClr>
              </a:solidFill>
              <a:latin typeface="Tahoma"/>
              <a:ea typeface="Tahoma" panose="020B0604030504040204" pitchFamily="34" charset="0"/>
              <a:cs typeface="Tahoma" panose="020B0604030504040204" pitchFamily="34" charset="0"/>
            </a:endParaRPr>
          </a:p>
          <a:p>
            <a:pPr marL="285750" indent="-285750">
              <a:spcBef>
                <a:spcPts val="1200"/>
              </a:spcBef>
              <a:buClr>
                <a:srgbClr val="1F497D"/>
              </a:buClr>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DARS Page 36 serves as the document of record for each LPC’s pole attachment data</a:t>
            </a:r>
          </a:p>
          <a:p>
            <a:pPr marL="742950" lvl="1" indent="-285750">
              <a:spcBef>
                <a:spcPts val="1200"/>
              </a:spcBef>
              <a:buClr>
                <a:srgbClr val="1F497D"/>
              </a:buClr>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Enter a separate record for all attachers  (</a:t>
            </a:r>
            <a:r>
              <a:rPr lang="en-US" dirty="0">
                <a:latin typeface="Tahoma" panose="020B0604030504040204" pitchFamily="34" charset="0"/>
                <a:ea typeface="Tahoma" panose="020B0604030504040204" pitchFamily="34" charset="0"/>
                <a:cs typeface="Tahoma" panose="020B0604030504040204" pitchFamily="34" charset="0"/>
              </a:rPr>
              <a:t>including joint use)</a:t>
            </a:r>
          </a:p>
          <a:p>
            <a:pPr marL="742950" lvl="1" indent="-285750">
              <a:spcBef>
                <a:spcPts val="1200"/>
              </a:spcBef>
              <a:buClr>
                <a:srgbClr val="1F497D"/>
              </a:buClr>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Fully complete all fields for each attacher</a:t>
            </a:r>
          </a:p>
          <a:p>
            <a:pPr marL="742950" lvl="1" indent="-285750">
              <a:spcBef>
                <a:spcPts val="1200"/>
              </a:spcBef>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If the LPC does not have a contract with an attacher – get one!</a:t>
            </a:r>
            <a:endParaRPr lang="en-US" dirty="0">
              <a:latin typeface="Tahoma" panose="020B0604030504040204" pitchFamily="34" charset="0"/>
              <a:ea typeface="Tahoma" panose="020B0604030504040204" pitchFamily="34" charset="0"/>
              <a:cs typeface="Tahoma" panose="020B0604030504040204" pitchFamily="34" charset="0"/>
            </a:endParaRPr>
          </a:p>
          <a:p>
            <a:pPr marL="285750" lvl="1" indent="-285750">
              <a:spcBef>
                <a:spcPts val="1200"/>
              </a:spcBef>
              <a:buClr>
                <a:srgbClr val="1F497D"/>
              </a:buClr>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Once DARS Page 36 has been filled out by the LPC, the information on it will roll forward each year and only require the LPC to update (versus enter it from scratch)</a:t>
            </a:r>
            <a:endParaRPr lang="en-US" dirty="0">
              <a:latin typeface="Tahoma" panose="020B0604030504040204" pitchFamily="34" charset="0"/>
              <a:ea typeface="Tahoma" panose="020B0604030504040204" pitchFamily="34" charset="0"/>
              <a:cs typeface="Tahoma" panose="020B0604030504040204" pitchFamily="34" charset="0"/>
            </a:endParaRPr>
          </a:p>
          <a:p>
            <a:pPr marL="285750" lvl="1" indent="-285750">
              <a:spcBef>
                <a:spcPts val="1200"/>
              </a:spcBef>
              <a:buClr>
                <a:srgbClr val="1F497D"/>
              </a:buClr>
              <a:buFont typeface="Arial" panose="020B0604020202020204" pitchFamily="34" charset="0"/>
              <a:buChar char="•"/>
            </a:pPr>
            <a:endParaRPr lang="en-US" dirty="0">
              <a:solidFill>
                <a:prstClr val="white">
                  <a:lumMod val="10000"/>
                </a:prstClr>
              </a:solidFill>
              <a:latin typeface="Tahoma"/>
              <a:ea typeface="Tahoma" panose="020B0604030504040204" pitchFamily="34" charset="0"/>
              <a:cs typeface="Tahoma" panose="020B0604030504040204" pitchFamily="34" charset="0"/>
            </a:endParaRPr>
          </a:p>
        </p:txBody>
      </p:sp>
      <p:sp>
        <p:nvSpPr>
          <p:cNvPr id="19" name="TextBox 18"/>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DARS Page 36 – Best Practices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184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18</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52400" y="1447800"/>
            <a:ext cx="2514600" cy="1077218"/>
          </a:xfrm>
          <a:prstGeom prst="rect">
            <a:avLst/>
          </a:prstGeom>
          <a:solidFill>
            <a:schemeClr val="bg1">
              <a:lumMod val="85000"/>
            </a:schemeClr>
          </a:solidFill>
          <a:ln>
            <a:solidFill>
              <a:schemeClr val="bg1">
                <a:lumMod val="85000"/>
              </a:schemeClr>
            </a:solidFill>
          </a:ln>
        </p:spPr>
        <p:txBody>
          <a:bodyPr wrap="square">
            <a:spAutoFit/>
          </a:bodyPr>
          <a:lstStyle/>
          <a:p>
            <a:pPr>
              <a:spcBef>
                <a:spcPts val="1200"/>
              </a:spcBef>
              <a:buFont typeface="Arial"/>
              <a:defRPr/>
            </a:pPr>
            <a:r>
              <a:rPr lang="en-US" sz="1600" dirty="0" smtClean="0">
                <a:latin typeface="Tahoma" panose="020B0604030504040204" pitchFamily="34" charset="0"/>
                <a:ea typeface="Tahoma" panose="020B0604030504040204" pitchFamily="34" charset="0"/>
                <a:cs typeface="Tahoma" panose="020B0604030504040204" pitchFamily="34" charset="0"/>
              </a:rPr>
              <a:t>DARS Page 36 </a:t>
            </a:r>
            <a:r>
              <a:rPr lang="en-US" sz="1600" dirty="0">
                <a:latin typeface="Tahoma" panose="020B0604030504040204" pitchFamily="34" charset="0"/>
                <a:ea typeface="Tahoma" panose="020B0604030504040204" pitchFamily="34" charset="0"/>
                <a:cs typeface="Tahoma" panose="020B0604030504040204" pitchFamily="34" charset="0"/>
              </a:rPr>
              <a:t>requires LPC input for </a:t>
            </a:r>
            <a:r>
              <a:rPr lang="en-US" sz="1600" dirty="0" smtClean="0">
                <a:latin typeface="Tahoma" panose="020B0604030504040204" pitchFamily="34" charset="0"/>
                <a:ea typeface="Tahoma" panose="020B0604030504040204" pitchFamily="34" charset="0"/>
                <a:cs typeface="Tahoma" panose="020B0604030504040204" pitchFamily="34" charset="0"/>
              </a:rPr>
              <a:t>16 </a:t>
            </a:r>
            <a:r>
              <a:rPr lang="en-US" sz="1600" dirty="0">
                <a:latin typeface="Tahoma" panose="020B0604030504040204" pitchFamily="34" charset="0"/>
                <a:ea typeface="Tahoma" panose="020B0604030504040204" pitchFamily="34" charset="0"/>
                <a:cs typeface="Tahoma" panose="020B0604030504040204" pitchFamily="34" charset="0"/>
              </a:rPr>
              <a:t>values </a:t>
            </a:r>
            <a:r>
              <a:rPr lang="en-US" sz="1600" dirty="0" smtClean="0">
                <a:latin typeface="Tahoma" panose="020B0604030504040204" pitchFamily="34" charset="0"/>
                <a:ea typeface="Tahoma" panose="020B0604030504040204" pitchFamily="34" charset="0"/>
                <a:cs typeface="Tahoma" panose="020B0604030504040204" pitchFamily="34" charset="0"/>
              </a:rPr>
              <a:t>on page 1 (</a:t>
            </a:r>
            <a:r>
              <a:rPr lang="en-US" sz="1600" dirty="0">
                <a:latin typeface="Tahoma" panose="020B0604030504040204" pitchFamily="34" charset="0"/>
                <a:ea typeface="Tahoma" panose="020B0604030504040204" pitchFamily="34" charset="0"/>
                <a:cs typeface="Tahoma" panose="020B0604030504040204" pitchFamily="34" charset="0"/>
              </a:rPr>
              <a:t>highlighted cells</a:t>
            </a:r>
            <a:r>
              <a:rPr lang="en-US" sz="1600" dirty="0" smtClean="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427928"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Data Inputs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2818759" y="762000"/>
            <a:ext cx="6172841" cy="369332"/>
          </a:xfrm>
          <a:prstGeom prst="rect">
            <a:avLst/>
          </a:prstGeom>
          <a:solidFill>
            <a:schemeClr val="accent3">
              <a:lumMod val="75000"/>
            </a:schemeClr>
          </a:solidFill>
        </p:spPr>
        <p:txBody>
          <a:bodyPr wrap="square">
            <a:spAutoFit/>
          </a:bodyPr>
          <a:lstStyle/>
          <a:p>
            <a:r>
              <a:rPr lang="en-US" b="1" dirty="0" smtClean="0">
                <a:solidFill>
                  <a:schemeClr val="bg1"/>
                </a:solidFill>
              </a:rPr>
              <a:t>DARS Page 36</a:t>
            </a:r>
            <a:endParaRPr lang="en-US" dirty="0">
              <a:solidFill>
                <a:schemeClr val="bg1"/>
              </a:solidFill>
            </a:endParaRPr>
          </a:p>
        </p:txBody>
      </p:sp>
      <p:sp>
        <p:nvSpPr>
          <p:cNvPr id="2" name="TextBox 1"/>
          <p:cNvSpPr txBox="1"/>
          <p:nvPr/>
        </p:nvSpPr>
        <p:spPr>
          <a:xfrm>
            <a:off x="6477000" y="5943600"/>
            <a:ext cx="2514600" cy="323165"/>
          </a:xfrm>
          <a:prstGeom prst="rect">
            <a:avLst/>
          </a:prstGeom>
          <a:solidFill>
            <a:schemeClr val="bg1"/>
          </a:solidFill>
        </p:spPr>
        <p:txBody>
          <a:bodyPr wrap="square" rtlCol="0">
            <a:spAutoFit/>
          </a:bodyPr>
          <a:lstStyle/>
          <a:p>
            <a:r>
              <a:rPr lang="en-US" sz="750" b="1" i="1" dirty="0" smtClean="0">
                <a:solidFill>
                  <a:srgbClr val="336343"/>
                </a:solidFill>
              </a:rPr>
              <a:t>Standard – Rural/Urban</a:t>
            </a:r>
          </a:p>
          <a:p>
            <a:r>
              <a:rPr lang="en-US" sz="750" b="1" i="1" dirty="0" smtClean="0">
                <a:solidFill>
                  <a:srgbClr val="336343"/>
                </a:solidFill>
              </a:rPr>
              <a:t>Default 37.5 ft.  Can change with proper documentation </a:t>
            </a:r>
            <a:endParaRPr lang="en-US" sz="750" b="1" i="1" dirty="0">
              <a:solidFill>
                <a:srgbClr val="336343"/>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31333"/>
            <a:ext cx="6172842" cy="54218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290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6088"/>
            <a:ext cx="5735329" cy="3278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19</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52400" y="843201"/>
            <a:ext cx="3048000" cy="5447645"/>
          </a:xfrm>
          <a:prstGeom prst="rect">
            <a:avLst/>
          </a:prstGeom>
          <a:solidFill>
            <a:schemeClr val="bg1">
              <a:lumMod val="85000"/>
            </a:schemeClr>
          </a:solidFill>
          <a:ln>
            <a:solidFill>
              <a:schemeClr val="bg1">
                <a:lumMod val="85000"/>
              </a:schemeClr>
            </a:solidFill>
          </a:ln>
        </p:spPr>
        <p:txBody>
          <a:bodyPr wrap="square">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Input #1 – Number of Poles</a:t>
            </a:r>
          </a:p>
          <a:p>
            <a:pPr marL="285750" indent="-285750">
              <a:buFont typeface="Arial" panose="020B0604020202020204" pitchFamily="34" charset="0"/>
              <a:buChar char="•"/>
            </a:pPr>
            <a:r>
              <a:rPr lang="en-US" sz="1400" dirty="0" smtClean="0">
                <a:latin typeface="Tahoma" panose="020B0604030504040204" pitchFamily="34" charset="0"/>
                <a:ea typeface="Tahoma" panose="020B0604030504040204" pitchFamily="34" charset="0"/>
                <a:cs typeface="Tahoma" panose="020B0604030504040204" pitchFamily="34" charset="0"/>
              </a:rPr>
              <a:t>No of distribution poles in Account 364</a:t>
            </a:r>
          </a:p>
          <a:p>
            <a:pPr marL="285750" indent="-285750">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sz="1400" b="1" dirty="0" smtClean="0">
                <a:latin typeface="Tahoma" panose="020B0604030504040204" pitchFamily="34" charset="0"/>
                <a:ea typeface="Tahoma" panose="020B0604030504040204" pitchFamily="34" charset="0"/>
                <a:cs typeface="Tahoma" panose="020B0604030504040204" pitchFamily="34" charset="0"/>
              </a:rPr>
              <a:t>Input #2 – Attaching parties different from standard? </a:t>
            </a:r>
          </a:p>
          <a:p>
            <a:pPr marL="285750" lvl="0" indent="-285750">
              <a:buFont typeface="Arial" panose="020B0604020202020204" pitchFamily="34" charset="0"/>
              <a:buChar char="•"/>
            </a:pPr>
            <a:r>
              <a:rPr lang="en-US" sz="1400" dirty="0"/>
              <a:t>Enter N if </a:t>
            </a:r>
            <a:r>
              <a:rPr lang="en-US" sz="1400" dirty="0" smtClean="0"/>
              <a:t> using </a:t>
            </a:r>
            <a:r>
              <a:rPr lang="en-US" sz="1400" dirty="0"/>
              <a:t>the Standard Assumption </a:t>
            </a:r>
            <a:endParaRPr lang="en-US" sz="1400" dirty="0" smtClean="0"/>
          </a:p>
          <a:p>
            <a:pPr marL="285750" lvl="0" indent="-285750">
              <a:buFont typeface="Arial" panose="020B0604020202020204" pitchFamily="34" charset="0"/>
              <a:buChar char="•"/>
            </a:pPr>
            <a:r>
              <a:rPr lang="en-US" sz="1400" dirty="0" smtClean="0"/>
              <a:t>Enter </a:t>
            </a:r>
            <a:r>
              <a:rPr lang="en-US" sz="1400" dirty="0"/>
              <a:t>Y if  </a:t>
            </a:r>
            <a:r>
              <a:rPr lang="en-US" sz="1400" dirty="0" smtClean="0"/>
              <a:t>using </a:t>
            </a:r>
            <a:r>
              <a:rPr lang="en-US" sz="1400" dirty="0"/>
              <a:t>Probability Method or Actual System Data </a:t>
            </a:r>
            <a:endParaRPr lang="en-US" sz="1400" dirty="0" smtClean="0"/>
          </a:p>
          <a:p>
            <a:pPr lvl="0"/>
            <a:r>
              <a:rPr lang="en-US" sz="1200" i="1" dirty="0" smtClean="0">
                <a:latin typeface="Tahoma" panose="020B0604030504040204" pitchFamily="34" charset="0"/>
                <a:ea typeface="Tahoma" panose="020B0604030504040204" pitchFamily="34" charset="0"/>
                <a:cs typeface="Tahoma" panose="020B0604030504040204" pitchFamily="34" charset="0"/>
              </a:rPr>
              <a:t>Note</a:t>
            </a:r>
            <a:r>
              <a:rPr lang="en-US" sz="1200" i="1" dirty="0">
                <a:latin typeface="Tahoma" panose="020B0604030504040204" pitchFamily="34" charset="0"/>
                <a:ea typeface="Tahoma" panose="020B0604030504040204" pitchFamily="34" charset="0"/>
                <a:cs typeface="Tahoma" panose="020B0604030504040204" pitchFamily="34" charset="0"/>
              </a:rPr>
              <a:t>:  If answer is </a:t>
            </a:r>
            <a:r>
              <a:rPr lang="en-US" sz="1200" i="1" dirty="0" smtClean="0">
                <a:latin typeface="Tahoma" panose="020B0604030504040204" pitchFamily="34" charset="0"/>
                <a:ea typeface="Tahoma" panose="020B0604030504040204" pitchFamily="34" charset="0"/>
                <a:cs typeface="Tahoma" panose="020B0604030504040204" pitchFamily="34" charset="0"/>
              </a:rPr>
              <a:t>Yes, </a:t>
            </a:r>
            <a:r>
              <a:rPr lang="en-US" sz="1200" i="1" dirty="0">
                <a:latin typeface="Tahoma" panose="020B0604030504040204" pitchFamily="34" charset="0"/>
                <a:ea typeface="Tahoma" panose="020B0604030504040204" pitchFamily="34" charset="0"/>
                <a:cs typeface="Tahoma" panose="020B0604030504040204" pitchFamily="34" charset="0"/>
              </a:rPr>
              <a:t>then LPC must </a:t>
            </a:r>
            <a:r>
              <a:rPr lang="en-US" sz="1200" i="1" dirty="0" smtClean="0">
                <a:latin typeface="Tahoma" panose="020B0604030504040204" pitchFamily="34" charset="0"/>
                <a:ea typeface="Tahoma" panose="020B0604030504040204" pitchFamily="34" charset="0"/>
                <a:cs typeface="Tahoma" panose="020B0604030504040204" pitchFamily="34" charset="0"/>
              </a:rPr>
              <a:t>provide documentation</a:t>
            </a:r>
          </a:p>
          <a:p>
            <a:endParaRPr lang="en-US" sz="1400" b="1" dirty="0" smtClean="0">
              <a:latin typeface="Tahoma" panose="020B0604030504040204" pitchFamily="34" charset="0"/>
              <a:ea typeface="Tahoma" panose="020B0604030504040204" pitchFamily="34" charset="0"/>
              <a:cs typeface="Tahoma" panose="020B0604030504040204" pitchFamily="34" charset="0"/>
            </a:endParaRPr>
          </a:p>
          <a:p>
            <a:endParaRPr lang="en-US" sz="1400" b="1" dirty="0" smtClean="0">
              <a:latin typeface="Tahoma" panose="020B0604030504040204" pitchFamily="34" charset="0"/>
              <a:ea typeface="Tahoma" panose="020B0604030504040204" pitchFamily="34" charset="0"/>
              <a:cs typeface="Tahoma" panose="020B0604030504040204" pitchFamily="34" charset="0"/>
            </a:endParaRPr>
          </a:p>
          <a:p>
            <a:r>
              <a:rPr lang="en-US" sz="1400" b="1" dirty="0" smtClean="0">
                <a:latin typeface="Tahoma" panose="020B0604030504040204" pitchFamily="34" charset="0"/>
                <a:ea typeface="Tahoma" panose="020B0604030504040204" pitchFamily="34" charset="0"/>
                <a:cs typeface="Tahoma" panose="020B0604030504040204" pitchFamily="34" charset="0"/>
              </a:rPr>
              <a:t>Input </a:t>
            </a:r>
            <a:r>
              <a:rPr lang="en-US" sz="1400" b="1" dirty="0">
                <a:latin typeface="Tahoma" panose="020B0604030504040204" pitchFamily="34" charset="0"/>
                <a:ea typeface="Tahoma" panose="020B0604030504040204" pitchFamily="34" charset="0"/>
                <a:cs typeface="Tahoma" panose="020B0604030504040204" pitchFamily="34" charset="0"/>
              </a:rPr>
              <a:t>#3a and Input #3b - Pole Height and Discount Factor different than standard assumption Y/N?</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1400" dirty="0"/>
              <a:t>Enter N in both fields </a:t>
            </a:r>
            <a:r>
              <a:rPr lang="en-US" sz="1400" dirty="0" smtClean="0"/>
              <a:t>if using </a:t>
            </a:r>
            <a:r>
              <a:rPr lang="en-US" sz="1400" dirty="0"/>
              <a:t>the default pole height/discount factor </a:t>
            </a:r>
            <a:endParaRPr lang="en-US" sz="1400" dirty="0" smtClean="0"/>
          </a:p>
          <a:p>
            <a:pPr marL="285750" lvl="0" indent="-285750">
              <a:buFont typeface="Arial" panose="020B0604020202020204" pitchFamily="34" charset="0"/>
              <a:buChar char="•"/>
            </a:pPr>
            <a:r>
              <a:rPr lang="en-US" sz="1400" dirty="0" smtClean="0"/>
              <a:t>Enter </a:t>
            </a:r>
            <a:r>
              <a:rPr lang="en-US" sz="1400" dirty="0"/>
              <a:t>Y if </a:t>
            </a:r>
            <a:r>
              <a:rPr lang="en-US" sz="1400" dirty="0" smtClean="0"/>
              <a:t>using </a:t>
            </a:r>
            <a:r>
              <a:rPr lang="en-US" sz="1400" dirty="0"/>
              <a:t>actual system </a:t>
            </a:r>
            <a:r>
              <a:rPr lang="en-US" sz="1400" dirty="0" smtClean="0"/>
              <a:t>data.  </a:t>
            </a:r>
            <a:endParaRPr lang="en-US" sz="1400" dirty="0"/>
          </a:p>
          <a:p>
            <a:r>
              <a:rPr lang="en-US" sz="1200" i="1" dirty="0">
                <a:latin typeface="Tahoma" panose="020B0604030504040204" pitchFamily="34" charset="0"/>
                <a:ea typeface="Tahoma" panose="020B0604030504040204" pitchFamily="34" charset="0"/>
                <a:cs typeface="Tahoma" panose="020B0604030504040204" pitchFamily="34" charset="0"/>
              </a:rPr>
              <a:t>Note:  If LPC is using actual system data for either input, they must use it for </a:t>
            </a:r>
            <a:r>
              <a:rPr lang="en-US" sz="1200" i="1" u="sng" dirty="0">
                <a:latin typeface="Tahoma" panose="020B0604030504040204" pitchFamily="34" charset="0"/>
                <a:ea typeface="Tahoma" panose="020B0604030504040204" pitchFamily="34" charset="0"/>
                <a:cs typeface="Tahoma" panose="020B0604030504040204" pitchFamily="34" charset="0"/>
              </a:rPr>
              <a:t>both</a:t>
            </a:r>
            <a:r>
              <a:rPr lang="en-US" sz="1200" i="1" dirty="0">
                <a:latin typeface="Tahoma" panose="020B0604030504040204" pitchFamily="34" charset="0"/>
                <a:ea typeface="Tahoma" panose="020B0604030504040204" pitchFamily="34" charset="0"/>
                <a:cs typeface="Tahoma" panose="020B0604030504040204" pitchFamily="34" charset="0"/>
              </a:rPr>
              <a:t> inputs and provide documentation for both numbers to TVA</a:t>
            </a:r>
            <a:r>
              <a:rPr lang="en-US" sz="1200" i="1" dirty="0" smtClean="0">
                <a:latin typeface="Tahoma" panose="020B0604030504040204" pitchFamily="34" charset="0"/>
                <a:ea typeface="Tahoma" panose="020B0604030504040204" pitchFamily="34" charset="0"/>
                <a:cs typeface="Tahoma" panose="020B0604030504040204" pitchFamily="34" charset="0"/>
              </a:rPr>
              <a:t>.</a:t>
            </a:r>
          </a:p>
        </p:txBody>
      </p:sp>
      <p:sp>
        <p:nvSpPr>
          <p:cNvPr id="4" name="Rectangle 3"/>
          <p:cNvSpPr/>
          <p:nvPr/>
        </p:nvSpPr>
        <p:spPr>
          <a:xfrm>
            <a:off x="3200400" y="1078468"/>
            <a:ext cx="5763904" cy="369332"/>
          </a:xfrm>
          <a:prstGeom prst="rect">
            <a:avLst/>
          </a:prstGeom>
          <a:solidFill>
            <a:schemeClr val="accent3">
              <a:lumMod val="75000"/>
            </a:schemeClr>
          </a:solidFill>
        </p:spPr>
        <p:txBody>
          <a:bodyPr wrap="square">
            <a:spAutoFit/>
          </a:bodyPr>
          <a:lstStyle/>
          <a:p>
            <a:r>
              <a:rPr lang="en-US" b="1" dirty="0" smtClean="0">
                <a:solidFill>
                  <a:schemeClr val="bg1"/>
                </a:solidFill>
              </a:rPr>
              <a:t>DARS Page 36</a:t>
            </a:r>
            <a:endParaRPr lang="en-US" dirty="0">
              <a:solidFill>
                <a:schemeClr val="bg1"/>
              </a:solidFill>
            </a:endParaRPr>
          </a:p>
        </p:txBody>
      </p:sp>
      <p:sp>
        <p:nvSpPr>
          <p:cNvPr id="21" name="TextBox 20"/>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Pole Information</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p:nvPr/>
        </p:nvCxnSpPr>
        <p:spPr>
          <a:xfrm flipH="1">
            <a:off x="3124200" y="3108936"/>
            <a:ext cx="2095500" cy="1005864"/>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219700" y="2956536"/>
            <a:ext cx="838200" cy="12955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219700" y="3108936"/>
            <a:ext cx="1104900" cy="334977"/>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90800" y="2133600"/>
            <a:ext cx="3733800" cy="381001"/>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590800" y="1066801"/>
            <a:ext cx="2286000" cy="1066799"/>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31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Outline</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27929" y="749602"/>
            <a:ext cx="8382000" cy="5016758"/>
          </a:xfrm>
          <a:prstGeom prst="rect">
            <a:avLst/>
          </a:prstGeom>
          <a:ln>
            <a:noFill/>
          </a:ln>
        </p:spPr>
        <p:txBody>
          <a:bodyPr wrap="square">
            <a:spAutoFit/>
          </a:bodyPr>
          <a:lstStyle/>
          <a:p>
            <a:pPr marL="285750" indent="-285750" defTabSz="914400">
              <a:lnSpc>
                <a:spcPct val="150000"/>
              </a:lnSpc>
              <a:buClr>
                <a:schemeClr val="tx2"/>
              </a:buClr>
              <a:buFont typeface="Arial" panose="020B0604020202020204" pitchFamily="34" charset="0"/>
              <a:buChar char="•"/>
            </a:pPr>
            <a:r>
              <a:rPr lang="en-US" sz="2000" dirty="0" smtClean="0">
                <a:latin typeface="Tahoma"/>
                <a:ea typeface="Tahoma" panose="020B0604030504040204" pitchFamily="34" charset="0"/>
                <a:cs typeface="Tahoma" panose="020B0604030504040204" pitchFamily="34" charset="0"/>
              </a:rPr>
              <a:t>Pole Attachment Update</a:t>
            </a:r>
          </a:p>
          <a:p>
            <a:pPr marL="285750" indent="-285750">
              <a:lnSpc>
                <a:spcPct val="150000"/>
              </a:lnSpc>
              <a:buClr>
                <a:schemeClr val="tx2"/>
              </a:buClr>
              <a:buFont typeface="Arial" panose="020B0604020202020204" pitchFamily="34" charset="0"/>
              <a:buChar char="•"/>
            </a:pPr>
            <a:r>
              <a:rPr lang="en-US" sz="2000" dirty="0" smtClean="0">
                <a:latin typeface="Tahoma"/>
                <a:ea typeface="Times New Roman"/>
                <a:cs typeface="Arial"/>
              </a:rPr>
              <a:t>Outliers</a:t>
            </a:r>
            <a:endParaRPr lang="en-US" sz="2000" dirty="0">
              <a:latin typeface="Tahoma"/>
              <a:ea typeface="Times New Roman"/>
              <a:cs typeface="Arial"/>
            </a:endParaRPr>
          </a:p>
          <a:p>
            <a:pPr marL="285750" indent="-285750" defTabSz="914400">
              <a:lnSpc>
                <a:spcPct val="150000"/>
              </a:lnSpc>
              <a:buClr>
                <a:schemeClr val="tx2"/>
              </a:buClr>
              <a:buFont typeface="Arial" panose="020B0604020202020204" pitchFamily="34" charset="0"/>
              <a:buChar char="•"/>
            </a:pPr>
            <a:r>
              <a:rPr lang="en-US" sz="2000" dirty="0" smtClean="0">
                <a:latin typeface="Tahoma"/>
                <a:ea typeface="Times New Roman"/>
                <a:cs typeface="Arial"/>
              </a:rPr>
              <a:t>Contract Amendment Highlights</a:t>
            </a:r>
          </a:p>
          <a:p>
            <a:pPr marL="742950" lvl="1" indent="-285750">
              <a:buClr>
                <a:schemeClr val="tx2"/>
              </a:buClr>
              <a:buFont typeface="Courier New" panose="02070309020205020404" pitchFamily="49" charset="0"/>
              <a:buChar char="o"/>
            </a:pPr>
            <a:r>
              <a:rPr lang="en-US" sz="2000" dirty="0" smtClean="0">
                <a:latin typeface="Tahoma"/>
                <a:ea typeface="Times New Roman"/>
                <a:cs typeface="Arial"/>
              </a:rPr>
              <a:t>Status</a:t>
            </a:r>
          </a:p>
          <a:p>
            <a:pPr marL="742950" lvl="1" indent="-285750">
              <a:buClr>
                <a:schemeClr val="tx2"/>
              </a:buClr>
              <a:buFont typeface="Courier New" panose="02070309020205020404" pitchFamily="49" charset="0"/>
              <a:buChar char="o"/>
            </a:pPr>
            <a:r>
              <a:rPr lang="en-US" sz="2000" dirty="0" smtClean="0">
                <a:latin typeface="Tahoma"/>
                <a:ea typeface="Times New Roman"/>
                <a:cs typeface="Arial"/>
              </a:rPr>
              <a:t>Rate Approval Process</a:t>
            </a:r>
          </a:p>
          <a:p>
            <a:pPr marL="742950" lvl="1" indent="-285750">
              <a:buClr>
                <a:schemeClr val="tx2"/>
              </a:buClr>
              <a:buFont typeface="Courier New" panose="02070309020205020404" pitchFamily="49" charset="0"/>
              <a:buChar char="o"/>
            </a:pPr>
            <a:r>
              <a:rPr lang="en-US" sz="2000" dirty="0" smtClean="0">
                <a:latin typeface="Tahoma"/>
                <a:ea typeface="Times New Roman"/>
                <a:cs typeface="Arial"/>
              </a:rPr>
              <a:t>Guideline Adjustment Scale</a:t>
            </a:r>
          </a:p>
          <a:p>
            <a:pPr marL="742950" lvl="1" indent="-285750">
              <a:buClr>
                <a:schemeClr val="tx2"/>
              </a:buClr>
              <a:buFont typeface="Courier New" panose="02070309020205020404" pitchFamily="49" charset="0"/>
              <a:buChar char="o"/>
            </a:pPr>
            <a:r>
              <a:rPr lang="en-US" sz="2000" dirty="0" smtClean="0">
                <a:latin typeface="Tahoma"/>
                <a:ea typeface="Times New Roman"/>
                <a:cs typeface="Arial"/>
              </a:rPr>
              <a:t>Escalation Options</a:t>
            </a:r>
          </a:p>
          <a:p>
            <a:pPr marL="285750" indent="-285750">
              <a:lnSpc>
                <a:spcPct val="150000"/>
              </a:lnSpc>
              <a:buClr>
                <a:schemeClr val="tx2"/>
              </a:buClr>
              <a:buFont typeface="Arial" panose="020B0604020202020204" pitchFamily="34" charset="0"/>
              <a:buChar char="•"/>
            </a:pPr>
            <a:r>
              <a:rPr lang="en-US" sz="2000" dirty="0" smtClean="0">
                <a:latin typeface="Tahoma"/>
                <a:ea typeface="Times New Roman"/>
                <a:cs typeface="Arial"/>
              </a:rPr>
              <a:t>Approval Process</a:t>
            </a:r>
          </a:p>
          <a:p>
            <a:pPr marL="285750" indent="-285750">
              <a:lnSpc>
                <a:spcPct val="150000"/>
              </a:lnSpc>
              <a:buClr>
                <a:schemeClr val="tx2"/>
              </a:buClr>
              <a:buFont typeface="Arial" panose="020B0604020202020204" pitchFamily="34" charset="0"/>
              <a:buChar char="•"/>
            </a:pPr>
            <a:r>
              <a:rPr lang="en-US" sz="2000" dirty="0" smtClean="0">
                <a:latin typeface="Tahoma"/>
                <a:ea typeface="Times New Roman"/>
                <a:cs typeface="Arial"/>
              </a:rPr>
              <a:t>Guideline Adjustment Scale</a:t>
            </a:r>
          </a:p>
          <a:p>
            <a:pPr marL="285750" indent="-285750">
              <a:lnSpc>
                <a:spcPct val="150000"/>
              </a:lnSpc>
              <a:buClr>
                <a:schemeClr val="tx2"/>
              </a:buClr>
              <a:buFont typeface="Arial" panose="020B0604020202020204" pitchFamily="34" charset="0"/>
              <a:buChar char="•"/>
            </a:pPr>
            <a:r>
              <a:rPr lang="en-US" sz="2000" dirty="0" smtClean="0">
                <a:latin typeface="Tahoma"/>
                <a:ea typeface="Times New Roman"/>
                <a:cs typeface="Arial"/>
              </a:rPr>
              <a:t>DARS Page 36</a:t>
            </a:r>
          </a:p>
          <a:p>
            <a:pPr marL="285750" indent="-285750">
              <a:lnSpc>
                <a:spcPct val="150000"/>
              </a:lnSpc>
              <a:buClr>
                <a:schemeClr val="tx2"/>
              </a:buClr>
              <a:buFont typeface="Arial" panose="020B0604020202020204" pitchFamily="34" charset="0"/>
              <a:buChar char="•"/>
            </a:pPr>
            <a:r>
              <a:rPr lang="en-US" sz="2000" dirty="0" smtClean="0">
                <a:latin typeface="Tahoma"/>
                <a:ea typeface="Times New Roman"/>
                <a:cs typeface="Arial"/>
              </a:rPr>
              <a:t>Resources</a:t>
            </a:r>
          </a:p>
          <a:p>
            <a:pPr marL="285750" indent="-285750">
              <a:lnSpc>
                <a:spcPct val="150000"/>
              </a:lnSpc>
              <a:buClr>
                <a:schemeClr val="tx2"/>
              </a:buClr>
              <a:buFont typeface="Arial" panose="020B0604020202020204" pitchFamily="34" charset="0"/>
              <a:buChar char="•"/>
            </a:pPr>
            <a:r>
              <a:rPr lang="en-US" sz="2000" dirty="0" smtClean="0">
                <a:latin typeface="Tahoma"/>
                <a:ea typeface="Times New Roman"/>
                <a:cs typeface="Arial"/>
              </a:rPr>
              <a:t>Q&amp;A</a:t>
            </a:r>
            <a:endParaRPr lang="en-US" sz="2000" dirty="0">
              <a:latin typeface="Tahoma"/>
              <a:ea typeface="Times New Roman"/>
              <a:cs typeface="Arial"/>
            </a:endParaRPr>
          </a:p>
        </p:txBody>
      </p:sp>
    </p:spTree>
    <p:extLst>
      <p:ext uri="{BB962C8B-B14F-4D97-AF65-F5344CB8AC3E}">
        <p14:creationId xmlns:p14="http://schemas.microsoft.com/office/powerpoint/2010/main" val="3443100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6088"/>
            <a:ext cx="5735329" cy="3278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20</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52400" y="1447800"/>
            <a:ext cx="3048000" cy="3077766"/>
          </a:xfrm>
          <a:prstGeom prst="rect">
            <a:avLst/>
          </a:prstGeom>
          <a:solidFill>
            <a:schemeClr val="bg1">
              <a:lumMod val="85000"/>
            </a:schemeClr>
          </a:solidFill>
          <a:ln>
            <a:solidFill>
              <a:schemeClr val="bg1">
                <a:lumMod val="85000"/>
              </a:schemeClr>
            </a:solidFill>
          </a:ln>
        </p:spPr>
        <p:txBody>
          <a:bodyPr wrap="square">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Input #4 – Customers per mile</a:t>
            </a:r>
          </a:p>
          <a:p>
            <a:pPr marL="285750" lvl="0" indent="-285750">
              <a:buFont typeface="Arial" panose="020B0604020202020204" pitchFamily="34" charset="0"/>
              <a:buChar char="•"/>
            </a:pPr>
            <a:r>
              <a:rPr lang="en-US" sz="1400" dirty="0"/>
              <a:t>Enter the LPC’s number of customers per mile.  </a:t>
            </a:r>
            <a:endParaRPr lang="en-US" sz="1400" dirty="0" smtClean="0"/>
          </a:p>
          <a:p>
            <a:r>
              <a:rPr lang="en-US" sz="1200" i="1" dirty="0" smtClean="0">
                <a:latin typeface="Tahoma" panose="020B0604030504040204" pitchFamily="34" charset="0"/>
                <a:ea typeface="Tahoma" panose="020B0604030504040204" pitchFamily="34" charset="0"/>
                <a:cs typeface="Tahoma" panose="020B0604030504040204" pitchFamily="34" charset="0"/>
              </a:rPr>
              <a:t>Note:  The </a:t>
            </a:r>
            <a:r>
              <a:rPr lang="en-US" sz="1200" i="1" dirty="0">
                <a:latin typeface="Tahoma" panose="020B0604030504040204" pitchFamily="34" charset="0"/>
                <a:ea typeface="Tahoma" panose="020B0604030504040204" pitchFamily="34" charset="0"/>
                <a:cs typeface="Tahoma" panose="020B0604030504040204" pitchFamily="34" charset="0"/>
              </a:rPr>
              <a:t>number entered here determines which Standard Assumption option the LPC can use on their pole attachment template (Standard Assumption-Rural or Standard Assumption-Urban)</a:t>
            </a:r>
          </a:p>
          <a:p>
            <a:pPr marL="285750" indent="-285750">
              <a:buFont typeface="Arial" panose="020B0604020202020204" pitchFamily="34"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sz="1400" b="1" dirty="0" smtClean="0">
                <a:latin typeface="Tahoma" panose="020B0604030504040204" pitchFamily="34" charset="0"/>
                <a:ea typeface="Tahoma" panose="020B0604030504040204" pitchFamily="34" charset="0"/>
                <a:cs typeface="Tahoma" panose="020B0604030504040204" pitchFamily="34" charset="0"/>
              </a:rPr>
              <a:t>Input #5 – Comment</a:t>
            </a:r>
          </a:p>
          <a:p>
            <a:pPr marL="285750" lvl="0" indent="-285750">
              <a:buFont typeface="Arial" panose="020B0604020202020204" pitchFamily="34" charset="0"/>
              <a:buChar char="•"/>
            </a:pPr>
            <a:r>
              <a:rPr lang="en-US" sz="1400" dirty="0" smtClean="0"/>
              <a:t>General comment field related to pole information</a:t>
            </a:r>
            <a:endParaRPr lang="en-US" sz="1200" i="1" dirty="0" smtClean="0">
              <a:latin typeface="Tahoma" panose="020B0604030504040204" pitchFamily="34" charset="0"/>
              <a:ea typeface="Tahoma" panose="020B0604030504040204" pitchFamily="34" charset="0"/>
              <a:cs typeface="Tahoma" panose="020B0604030504040204" pitchFamily="34" charset="0"/>
            </a:endParaRPr>
          </a:p>
          <a:p>
            <a:endParaRPr lang="en-US" sz="1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200400" y="1078468"/>
            <a:ext cx="5763904" cy="369332"/>
          </a:xfrm>
          <a:prstGeom prst="rect">
            <a:avLst/>
          </a:prstGeom>
          <a:solidFill>
            <a:schemeClr val="accent3">
              <a:lumMod val="75000"/>
            </a:schemeClr>
          </a:solidFill>
        </p:spPr>
        <p:txBody>
          <a:bodyPr wrap="square">
            <a:spAutoFit/>
          </a:bodyPr>
          <a:lstStyle/>
          <a:p>
            <a:r>
              <a:rPr lang="en-US" b="1" dirty="0" smtClean="0">
                <a:solidFill>
                  <a:schemeClr val="bg1"/>
                </a:solidFill>
              </a:rPr>
              <a:t>DARS Page 36</a:t>
            </a:r>
            <a:endParaRPr lang="en-US" dirty="0">
              <a:solidFill>
                <a:schemeClr val="bg1"/>
              </a:solidFill>
            </a:endParaRPr>
          </a:p>
        </p:txBody>
      </p:sp>
      <p:sp>
        <p:nvSpPr>
          <p:cNvPr id="21" name="TextBox 20"/>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Pole Information (continued)</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p:nvPr/>
        </p:nvCxnSpPr>
        <p:spPr>
          <a:xfrm flipH="1" flipV="1">
            <a:off x="2209800" y="3733800"/>
            <a:ext cx="2133600" cy="838200"/>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895600" y="1752600"/>
            <a:ext cx="1981200" cy="2057402"/>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3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00400" y="1371600"/>
            <a:ext cx="5715000" cy="3234724"/>
            <a:chOff x="3200400" y="1447800"/>
            <a:chExt cx="5763904" cy="3234724"/>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0"/>
              <a:ext cx="5763904" cy="41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733550"/>
              <a:ext cx="5763904" cy="29489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21</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52400" y="1066800"/>
            <a:ext cx="3048000" cy="4555093"/>
          </a:xfrm>
          <a:prstGeom prst="rect">
            <a:avLst/>
          </a:prstGeom>
          <a:solidFill>
            <a:schemeClr val="bg1">
              <a:lumMod val="85000"/>
            </a:schemeClr>
          </a:solidFill>
          <a:ln>
            <a:solidFill>
              <a:schemeClr val="bg1">
                <a:lumMod val="85000"/>
              </a:schemeClr>
            </a:solidFill>
          </a:ln>
        </p:spPr>
        <p:txBody>
          <a:bodyPr wrap="square">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Input #6 – Attaching entity</a:t>
            </a:r>
          </a:p>
          <a:p>
            <a:r>
              <a:rPr lang="en-US" sz="1400" b="1" dirty="0"/>
              <a:t>NOTE:  Enter ALL contracts with attaching parties (joint use, evergreen, term)</a:t>
            </a:r>
            <a:endParaRPr lang="en-US" sz="1400" dirty="0"/>
          </a:p>
          <a:p>
            <a:pPr marL="285750" lvl="0" indent="-285750">
              <a:buFont typeface="Arial" panose="020B0604020202020204" pitchFamily="34" charset="0"/>
              <a:buChar char="•"/>
            </a:pPr>
            <a:r>
              <a:rPr lang="en-US" sz="1400" dirty="0"/>
              <a:t>Enter the name of each attaching entity in a separate record (for example, A&amp;T, Charter, Comcast, etc.)</a:t>
            </a:r>
          </a:p>
          <a:p>
            <a:pPr>
              <a:spcBef>
                <a:spcPts val="1200"/>
              </a:spcBef>
            </a:pPr>
            <a:r>
              <a:rPr lang="en-US" sz="1400" b="1" dirty="0" smtClean="0">
                <a:latin typeface="Tahoma" panose="020B0604030504040204" pitchFamily="34" charset="0"/>
                <a:ea typeface="Tahoma" panose="020B0604030504040204" pitchFamily="34" charset="0"/>
                <a:cs typeface="Tahoma" panose="020B0604030504040204" pitchFamily="34" charset="0"/>
              </a:rPr>
              <a:t>Input #7 </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smtClean="0">
                <a:latin typeface="Tahoma" panose="020B0604030504040204" pitchFamily="34" charset="0"/>
                <a:ea typeface="Tahoma" panose="020B0604030504040204" pitchFamily="34" charset="0"/>
                <a:cs typeface="Tahoma" panose="020B0604030504040204" pitchFamily="34" charset="0"/>
              </a:rPr>
              <a:t>Term of contract</a:t>
            </a:r>
            <a:endParaRPr lang="en-US" sz="14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t>Enter the term of the contract with the attaching entity and give indication if contract is Evergreen or Joint-Use.  Some examples:</a:t>
            </a:r>
          </a:p>
          <a:p>
            <a:pPr marL="742950" lvl="1" indent="-285750">
              <a:buFont typeface="Arial" panose="020B0604020202020204" pitchFamily="34" charset="0"/>
              <a:buChar char="•"/>
            </a:pPr>
            <a:r>
              <a:rPr lang="en-US" sz="1400" dirty="0"/>
              <a:t>Automatically renews every year (evergreen)</a:t>
            </a:r>
          </a:p>
          <a:p>
            <a:pPr marL="742950" lvl="1" indent="-285750">
              <a:buFont typeface="Arial" panose="020B0604020202020204" pitchFamily="34" charset="0"/>
              <a:buChar char="•"/>
            </a:pPr>
            <a:r>
              <a:rPr lang="en-US" sz="1400" dirty="0"/>
              <a:t>10 years (joint use)</a:t>
            </a:r>
          </a:p>
          <a:p>
            <a:pPr marL="742950" lvl="1" indent="-285750">
              <a:buFont typeface="Arial" panose="020B0604020202020204" pitchFamily="34" charset="0"/>
              <a:buChar char="•"/>
            </a:pPr>
            <a:r>
              <a:rPr lang="en-US" sz="1400" dirty="0"/>
              <a:t>10 year contract with 1st renewal for 5 years, can be renewed until </a:t>
            </a:r>
            <a:r>
              <a:rPr lang="en-US" sz="1400" dirty="0" smtClean="0"/>
              <a:t>2027 </a:t>
            </a:r>
            <a:r>
              <a:rPr lang="en-US" sz="1400" dirty="0"/>
              <a:t>(term)</a:t>
            </a:r>
          </a:p>
          <a:p>
            <a:endParaRPr lang="en-US" sz="1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200400" y="1078468"/>
            <a:ext cx="5763904" cy="369332"/>
          </a:xfrm>
          <a:prstGeom prst="rect">
            <a:avLst/>
          </a:prstGeom>
          <a:solidFill>
            <a:schemeClr val="accent3">
              <a:lumMod val="75000"/>
            </a:schemeClr>
          </a:solidFill>
        </p:spPr>
        <p:txBody>
          <a:bodyPr wrap="square">
            <a:spAutoFit/>
          </a:bodyPr>
          <a:lstStyle/>
          <a:p>
            <a:r>
              <a:rPr lang="en-US" b="1" dirty="0" smtClean="0">
                <a:solidFill>
                  <a:schemeClr val="bg1"/>
                </a:solidFill>
              </a:rPr>
              <a:t>DARS Page 36</a:t>
            </a:r>
            <a:endParaRPr lang="en-US" dirty="0">
              <a:solidFill>
                <a:schemeClr val="bg1"/>
              </a:solidFill>
            </a:endParaRPr>
          </a:p>
        </p:txBody>
      </p:sp>
      <p:sp>
        <p:nvSpPr>
          <p:cNvPr id="21" name="TextBox 20"/>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Attaching Entity Information</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p:nvPr/>
        </p:nvCxnSpPr>
        <p:spPr>
          <a:xfrm flipH="1">
            <a:off x="2819400" y="2667000"/>
            <a:ext cx="609600" cy="464837"/>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743200" y="1371600"/>
            <a:ext cx="685800" cy="914400"/>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57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00400" y="1371600"/>
            <a:ext cx="5715000" cy="3234724"/>
            <a:chOff x="3200400" y="1447800"/>
            <a:chExt cx="5763904" cy="3234724"/>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0"/>
              <a:ext cx="5763904" cy="41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733550"/>
              <a:ext cx="5763904" cy="29489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22</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52400" y="762000"/>
            <a:ext cx="3048000" cy="5478423"/>
          </a:xfrm>
          <a:prstGeom prst="rect">
            <a:avLst/>
          </a:prstGeom>
          <a:solidFill>
            <a:schemeClr val="bg1">
              <a:lumMod val="85000"/>
            </a:schemeClr>
          </a:solidFill>
          <a:ln>
            <a:solidFill>
              <a:schemeClr val="bg1">
                <a:lumMod val="85000"/>
              </a:schemeClr>
            </a:solidFill>
          </a:ln>
        </p:spPr>
        <p:txBody>
          <a:bodyPr wrap="square">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Input #8 – Early termination (Y/N)?</a:t>
            </a:r>
          </a:p>
          <a:p>
            <a:pPr marL="285750" lvl="0" indent="-285750">
              <a:buFont typeface="Arial" panose="020B0604020202020204" pitchFamily="34" charset="0"/>
              <a:buChar char="•"/>
            </a:pPr>
            <a:r>
              <a:rPr lang="en-US" sz="1400" dirty="0" smtClean="0"/>
              <a:t>Can the contract be terminated early (Y/N)?of </a:t>
            </a:r>
            <a:r>
              <a:rPr lang="en-US" sz="1400" dirty="0"/>
              <a:t>each attaching entity in a separate record (for example, A&amp;T, Charter, Comcast, etc</a:t>
            </a:r>
            <a:r>
              <a:rPr lang="en-US" sz="1400" dirty="0" smtClean="0"/>
              <a:t>.)</a:t>
            </a:r>
          </a:p>
          <a:p>
            <a:r>
              <a:rPr lang="en-US" sz="1200" i="1" dirty="0">
                <a:latin typeface="Tahoma" panose="020B0604030504040204" pitchFamily="34" charset="0"/>
                <a:ea typeface="Tahoma" panose="020B0604030504040204" pitchFamily="34" charset="0"/>
                <a:cs typeface="Tahoma" panose="020B0604030504040204" pitchFamily="34" charset="0"/>
              </a:rPr>
              <a:t>Note:  We expect there will be very few instances where the LPC cannot exit these contracts in certain conditions (such as nonpayment, for cause, etc</a:t>
            </a:r>
            <a:r>
              <a:rPr lang="en-US" sz="1200" i="1" dirty="0" smtClean="0">
                <a:latin typeface="Tahoma" panose="020B0604030504040204" pitchFamily="34" charset="0"/>
                <a:ea typeface="Tahoma" panose="020B0604030504040204" pitchFamily="34" charset="0"/>
                <a:cs typeface="Tahoma" panose="020B0604030504040204" pitchFamily="34" charset="0"/>
              </a:rPr>
              <a:t>.).</a:t>
            </a:r>
          </a:p>
          <a:p>
            <a:endParaRPr lang="en-US" sz="1200" dirty="0">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sz="1400" b="1" dirty="0" smtClean="0">
                <a:latin typeface="Tahoma" panose="020B0604030504040204" pitchFamily="34" charset="0"/>
                <a:ea typeface="Tahoma" panose="020B0604030504040204" pitchFamily="34" charset="0"/>
                <a:cs typeface="Tahoma" panose="020B0604030504040204" pitchFamily="34" charset="0"/>
              </a:rPr>
              <a:t>Input #9 </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smtClean="0">
                <a:latin typeface="Tahoma" panose="020B0604030504040204" pitchFamily="34" charset="0"/>
                <a:ea typeface="Tahoma" panose="020B0604030504040204" pitchFamily="34" charset="0"/>
                <a:cs typeface="Tahoma" panose="020B0604030504040204" pitchFamily="34" charset="0"/>
              </a:rPr>
              <a:t>Details</a:t>
            </a:r>
            <a:endParaRPr lang="en-US" sz="1400" dirty="0" smtClean="0"/>
          </a:p>
          <a:p>
            <a:pPr marL="285750" indent="-285750">
              <a:buFont typeface="Arial" panose="020B0604020202020204" pitchFamily="34" charset="0"/>
              <a:buChar char="•"/>
            </a:pPr>
            <a:r>
              <a:rPr lang="en-US" sz="1400" dirty="0" smtClean="0"/>
              <a:t>Enter </a:t>
            </a:r>
            <a:r>
              <a:rPr lang="en-US" sz="1400" dirty="0"/>
              <a:t>any other details about the contract and the details for early termination, such as</a:t>
            </a:r>
            <a:r>
              <a:rPr lang="en-US" sz="1400" dirty="0" smtClean="0"/>
              <a:t>:</a:t>
            </a:r>
          </a:p>
          <a:p>
            <a:pPr marL="742950" lvl="1" indent="-285750">
              <a:buFont typeface="Arial" panose="020B0604020202020204" pitchFamily="34" charset="0"/>
              <a:buChar char="•"/>
            </a:pPr>
            <a:r>
              <a:rPr lang="en-US" sz="1400" dirty="0" smtClean="0"/>
              <a:t>Early </a:t>
            </a:r>
            <a:r>
              <a:rPr lang="en-US" sz="1400" dirty="0"/>
              <a:t>termination provisions are for cause and non-renewal, no other types of early out</a:t>
            </a:r>
          </a:p>
          <a:p>
            <a:pPr marL="742950" lvl="1" indent="-285750">
              <a:buFont typeface="Arial" panose="020B0604020202020204" pitchFamily="34" charset="0"/>
              <a:buChar char="•"/>
            </a:pPr>
            <a:r>
              <a:rPr lang="en-US" sz="1400" dirty="0" smtClean="0"/>
              <a:t>Cause </a:t>
            </a:r>
            <a:r>
              <a:rPr lang="en-US" sz="1400" dirty="0"/>
              <a:t>and non-payment</a:t>
            </a:r>
          </a:p>
          <a:p>
            <a:pPr marL="742950" lvl="1" indent="-285750">
              <a:buFont typeface="Arial" panose="020B0604020202020204" pitchFamily="34" charset="0"/>
              <a:buChar char="•"/>
            </a:pPr>
            <a:r>
              <a:rPr lang="en-US" sz="1400" dirty="0" smtClean="0"/>
              <a:t>Can </a:t>
            </a:r>
            <a:r>
              <a:rPr lang="en-US" sz="1400" dirty="0"/>
              <a:t>be terminated on the annual renewal date by either party with 60 days prior notice</a:t>
            </a:r>
          </a:p>
          <a:p>
            <a:pPr marL="742950" lvl="1" indent="-285750">
              <a:buFont typeface="Arial" panose="020B0604020202020204" pitchFamily="34" charset="0"/>
              <a:buChar char="•"/>
            </a:pPr>
            <a:r>
              <a:rPr lang="en-US" sz="1400" dirty="0" smtClean="0"/>
              <a:t>6 </a:t>
            </a:r>
            <a:r>
              <a:rPr lang="en-US" sz="1400" dirty="0"/>
              <a:t>months </a:t>
            </a:r>
            <a:r>
              <a:rPr lang="en-US" sz="1400" dirty="0" smtClean="0"/>
              <a:t>notice</a:t>
            </a:r>
            <a:endParaRPr lang="en-US" sz="1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200400" y="1078468"/>
            <a:ext cx="5763904" cy="369332"/>
          </a:xfrm>
          <a:prstGeom prst="rect">
            <a:avLst/>
          </a:prstGeom>
          <a:solidFill>
            <a:schemeClr val="accent3">
              <a:lumMod val="75000"/>
            </a:schemeClr>
          </a:solidFill>
        </p:spPr>
        <p:txBody>
          <a:bodyPr wrap="square">
            <a:spAutoFit/>
          </a:bodyPr>
          <a:lstStyle/>
          <a:p>
            <a:r>
              <a:rPr lang="en-US" b="1" dirty="0" smtClean="0">
                <a:solidFill>
                  <a:schemeClr val="bg1"/>
                </a:solidFill>
              </a:rPr>
              <a:t>DARS Page 36</a:t>
            </a:r>
            <a:endParaRPr lang="en-US" dirty="0">
              <a:solidFill>
                <a:schemeClr val="bg1"/>
              </a:solidFill>
            </a:endParaRPr>
          </a:p>
        </p:txBody>
      </p:sp>
      <p:sp>
        <p:nvSpPr>
          <p:cNvPr id="21" name="TextBox 20"/>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Attaching Entity Information</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p:nvPr/>
        </p:nvCxnSpPr>
        <p:spPr>
          <a:xfrm flipH="1">
            <a:off x="1981200" y="3200401"/>
            <a:ext cx="1752600" cy="76199"/>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743200" y="1078468"/>
            <a:ext cx="1905000" cy="1740932"/>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25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00400" y="1371600"/>
            <a:ext cx="5715000" cy="3234724"/>
            <a:chOff x="3200400" y="1447800"/>
            <a:chExt cx="5763904" cy="3234724"/>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0"/>
              <a:ext cx="5763904" cy="41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733550"/>
              <a:ext cx="5763904" cy="29489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23</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71450" y="1085123"/>
            <a:ext cx="3048000" cy="3847207"/>
          </a:xfrm>
          <a:prstGeom prst="rect">
            <a:avLst/>
          </a:prstGeom>
          <a:solidFill>
            <a:schemeClr val="bg1">
              <a:lumMod val="85000"/>
            </a:schemeClr>
          </a:solidFill>
          <a:ln>
            <a:solidFill>
              <a:schemeClr val="bg1">
                <a:lumMod val="85000"/>
              </a:schemeClr>
            </a:solidFill>
          </a:ln>
        </p:spPr>
        <p:txBody>
          <a:bodyPr wrap="square">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Input #10 – Beginning date</a:t>
            </a:r>
          </a:p>
          <a:p>
            <a:pPr marL="285750" lvl="0" indent="-285750">
              <a:buFont typeface="Arial" panose="020B0604020202020204" pitchFamily="34" charset="0"/>
              <a:buChar char="•"/>
            </a:pPr>
            <a:r>
              <a:rPr lang="en-US" sz="1400" dirty="0" smtClean="0"/>
              <a:t>The beginning date of the agreement the LPC has in place with the attaching party</a:t>
            </a:r>
            <a:endParaRPr lang="en-US" sz="1200" i="1"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sz="1200" dirty="0" smtClean="0">
              <a:latin typeface="Tahoma" panose="020B0604030504040204" pitchFamily="34" charset="0"/>
              <a:ea typeface="Tahoma" panose="020B0604030504040204" pitchFamily="34" charset="0"/>
              <a:cs typeface="Tahoma" panose="020B0604030504040204" pitchFamily="34" charset="0"/>
            </a:endParaRPr>
          </a:p>
          <a:p>
            <a:r>
              <a:rPr lang="en-US" sz="1400" b="1" dirty="0">
                <a:latin typeface="Tahoma" panose="020B0604030504040204" pitchFamily="34" charset="0"/>
                <a:ea typeface="Tahoma" panose="020B0604030504040204" pitchFamily="34" charset="0"/>
                <a:cs typeface="Tahoma" panose="020B0604030504040204" pitchFamily="34" charset="0"/>
              </a:rPr>
              <a:t>Input #11 – Ending date</a:t>
            </a:r>
          </a:p>
          <a:p>
            <a:pPr marL="285750" lvl="0" indent="-285750">
              <a:buFont typeface="Arial" panose="020B0604020202020204" pitchFamily="34" charset="0"/>
              <a:buChar char="•"/>
            </a:pPr>
            <a:r>
              <a:rPr lang="en-US" sz="1400" dirty="0"/>
              <a:t>The </a:t>
            </a:r>
            <a:r>
              <a:rPr lang="en-US" sz="1400" dirty="0" smtClean="0"/>
              <a:t>ending </a:t>
            </a:r>
            <a:r>
              <a:rPr lang="en-US" sz="1400" dirty="0"/>
              <a:t>date of the agreement the LPC has in place with the attaching party</a:t>
            </a:r>
          </a:p>
          <a:p>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200400" y="1078468"/>
            <a:ext cx="5763904" cy="369332"/>
          </a:xfrm>
          <a:prstGeom prst="rect">
            <a:avLst/>
          </a:prstGeom>
          <a:solidFill>
            <a:schemeClr val="accent3">
              <a:lumMod val="75000"/>
            </a:schemeClr>
          </a:solidFill>
        </p:spPr>
        <p:txBody>
          <a:bodyPr wrap="square">
            <a:spAutoFit/>
          </a:bodyPr>
          <a:lstStyle/>
          <a:p>
            <a:r>
              <a:rPr lang="en-US" b="1" dirty="0" smtClean="0">
                <a:solidFill>
                  <a:schemeClr val="bg1"/>
                </a:solidFill>
              </a:rPr>
              <a:t>DARS Page 36</a:t>
            </a:r>
            <a:endParaRPr lang="en-US" dirty="0">
              <a:solidFill>
                <a:schemeClr val="bg1"/>
              </a:solidFill>
            </a:endParaRPr>
          </a:p>
        </p:txBody>
      </p:sp>
      <p:sp>
        <p:nvSpPr>
          <p:cNvPr id="21" name="TextBox 20"/>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Attaching Entity Info (Continued)</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Arrow Connector 22"/>
          <p:cNvCxnSpPr/>
          <p:nvPr/>
        </p:nvCxnSpPr>
        <p:spPr>
          <a:xfrm flipH="1" flipV="1">
            <a:off x="2743200" y="1447800"/>
            <a:ext cx="952500" cy="2133600"/>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514600" y="3733800"/>
            <a:ext cx="1828800" cy="228600"/>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8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00400" y="1371600"/>
            <a:ext cx="5715000" cy="3234724"/>
            <a:chOff x="3200400" y="1447800"/>
            <a:chExt cx="5763904" cy="3234724"/>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0"/>
              <a:ext cx="5763904" cy="41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733550"/>
              <a:ext cx="5763904" cy="29489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24</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52400" y="1430893"/>
            <a:ext cx="3048000" cy="4031873"/>
          </a:xfrm>
          <a:prstGeom prst="rect">
            <a:avLst/>
          </a:prstGeom>
          <a:solidFill>
            <a:schemeClr val="bg1">
              <a:lumMod val="85000"/>
            </a:schemeClr>
          </a:solidFill>
          <a:ln>
            <a:solidFill>
              <a:schemeClr val="bg1">
                <a:lumMod val="85000"/>
              </a:schemeClr>
            </a:solidFill>
          </a:ln>
        </p:spPr>
        <p:txBody>
          <a:bodyPr wrap="square">
            <a:spAutoFit/>
          </a:bodyPr>
          <a:lstStyle/>
          <a:p>
            <a:pPr>
              <a:spcBef>
                <a:spcPts val="1200"/>
              </a:spcBef>
            </a:pPr>
            <a:r>
              <a:rPr lang="en-US" sz="1400" b="1" dirty="0" smtClean="0">
                <a:latin typeface="Tahoma" panose="020B0604030504040204" pitchFamily="34" charset="0"/>
                <a:ea typeface="Tahoma" panose="020B0604030504040204" pitchFamily="34" charset="0"/>
                <a:cs typeface="Tahoma" panose="020B0604030504040204" pitchFamily="34" charset="0"/>
              </a:rPr>
              <a:t>Input #12 </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smtClean="0">
                <a:latin typeface="Tahoma" panose="020B0604030504040204" pitchFamily="34" charset="0"/>
                <a:ea typeface="Tahoma" panose="020B0604030504040204" pitchFamily="34" charset="0"/>
                <a:cs typeface="Tahoma" panose="020B0604030504040204" pitchFamily="34" charset="0"/>
              </a:rPr>
              <a:t>TVA Approved Date</a:t>
            </a:r>
            <a:endParaRPr lang="en-US" sz="1400" dirty="0" smtClean="0"/>
          </a:p>
          <a:p>
            <a:pPr marL="285750" indent="-285750">
              <a:buFont typeface="Arial" panose="020B0604020202020204" pitchFamily="34" charset="0"/>
              <a:buChar char="•"/>
            </a:pPr>
            <a:r>
              <a:rPr lang="en-US" sz="1400" dirty="0" smtClean="0"/>
              <a:t>The date TVA approved the LPC’s pole attachment rate</a:t>
            </a:r>
          </a:p>
          <a:p>
            <a:pPr>
              <a:spcBef>
                <a:spcPts val="1200"/>
              </a:spcBef>
            </a:pPr>
            <a:endParaRPr lang="en-US" sz="1400" b="1" dirty="0" smtClean="0">
              <a:latin typeface="Tahoma" panose="020B0604030504040204" pitchFamily="34" charset="0"/>
              <a:ea typeface="Tahoma" panose="020B0604030504040204" pitchFamily="34" charset="0"/>
              <a:cs typeface="Tahoma" panose="020B0604030504040204" pitchFamily="34" charset="0"/>
            </a:endParaRPr>
          </a:p>
          <a:p>
            <a:pPr>
              <a:spcBef>
                <a:spcPts val="1200"/>
              </a:spcBef>
            </a:pPr>
            <a:endParaRPr lang="en-US" sz="1400" b="1" dirty="0">
              <a:latin typeface="Tahoma" panose="020B0604030504040204" pitchFamily="34" charset="0"/>
              <a:ea typeface="Tahoma" panose="020B0604030504040204" pitchFamily="34" charset="0"/>
              <a:cs typeface="Tahoma" panose="020B0604030504040204" pitchFamily="34" charset="0"/>
            </a:endParaRPr>
          </a:p>
          <a:p>
            <a:pPr>
              <a:spcBef>
                <a:spcPts val="1200"/>
              </a:spcBef>
            </a:pPr>
            <a:endParaRPr lang="en-US" sz="1400" b="1" dirty="0" smtClean="0">
              <a:latin typeface="Tahoma" panose="020B0604030504040204" pitchFamily="34" charset="0"/>
              <a:ea typeface="Tahoma" panose="020B0604030504040204" pitchFamily="34" charset="0"/>
              <a:cs typeface="Tahoma" panose="020B0604030504040204" pitchFamily="34" charset="0"/>
            </a:endParaRPr>
          </a:p>
          <a:p>
            <a:pPr>
              <a:spcBef>
                <a:spcPts val="1200"/>
              </a:spcBef>
            </a:pPr>
            <a:endParaRPr lang="en-US" sz="1400" b="1" dirty="0">
              <a:latin typeface="Tahoma" panose="020B0604030504040204" pitchFamily="34" charset="0"/>
              <a:ea typeface="Tahoma" panose="020B0604030504040204" pitchFamily="34" charset="0"/>
              <a:cs typeface="Tahoma" panose="020B0604030504040204" pitchFamily="34" charset="0"/>
            </a:endParaRPr>
          </a:p>
          <a:p>
            <a:pPr>
              <a:spcBef>
                <a:spcPts val="1200"/>
              </a:spcBef>
            </a:pPr>
            <a:endParaRPr lang="en-US" sz="1400" b="1" dirty="0" smtClean="0">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sz="1400" b="1" dirty="0" smtClean="0">
                <a:latin typeface="Tahoma" panose="020B0604030504040204" pitchFamily="34" charset="0"/>
                <a:ea typeface="Tahoma" panose="020B0604030504040204" pitchFamily="34" charset="0"/>
                <a:cs typeface="Tahoma" panose="020B0604030504040204" pitchFamily="34" charset="0"/>
              </a:rPr>
              <a:t>Input </a:t>
            </a:r>
            <a:r>
              <a:rPr lang="en-US" sz="1400" b="1" dirty="0">
                <a:latin typeface="Tahoma" panose="020B0604030504040204" pitchFamily="34" charset="0"/>
                <a:ea typeface="Tahoma" panose="020B0604030504040204" pitchFamily="34" charset="0"/>
                <a:cs typeface="Tahoma" panose="020B0604030504040204" pitchFamily="34" charset="0"/>
              </a:rPr>
              <a:t>#</a:t>
            </a:r>
            <a:r>
              <a:rPr lang="en-US" sz="1400" b="1" dirty="0" smtClean="0">
                <a:latin typeface="Tahoma" panose="020B0604030504040204" pitchFamily="34" charset="0"/>
                <a:ea typeface="Tahoma" panose="020B0604030504040204" pitchFamily="34" charset="0"/>
                <a:cs typeface="Tahoma" panose="020B0604030504040204" pitchFamily="34" charset="0"/>
              </a:rPr>
              <a:t>13 </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smtClean="0">
                <a:latin typeface="Tahoma" panose="020B0604030504040204" pitchFamily="34" charset="0"/>
                <a:ea typeface="Tahoma" panose="020B0604030504040204" pitchFamily="34" charset="0"/>
                <a:cs typeface="Tahoma" panose="020B0604030504040204" pitchFamily="34" charset="0"/>
              </a:rPr>
              <a:t>Current Rental Rate</a:t>
            </a:r>
            <a:endParaRPr lang="en-US" sz="1400" dirty="0"/>
          </a:p>
          <a:p>
            <a:pPr marL="285750" indent="-285750">
              <a:buFont typeface="Arial" panose="020B0604020202020204" pitchFamily="34" charset="0"/>
              <a:buChar char="•"/>
            </a:pPr>
            <a:r>
              <a:rPr lang="en-US" sz="1400" dirty="0"/>
              <a:t>The </a:t>
            </a:r>
            <a:r>
              <a:rPr lang="en-US" sz="1400" dirty="0" smtClean="0"/>
              <a:t>rate the LPC is charging the attacher according to the current agreement in place</a:t>
            </a:r>
            <a:endParaRPr lang="en-US" sz="1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200400" y="1078468"/>
            <a:ext cx="5763904" cy="369332"/>
          </a:xfrm>
          <a:prstGeom prst="rect">
            <a:avLst/>
          </a:prstGeom>
          <a:solidFill>
            <a:schemeClr val="accent3">
              <a:lumMod val="75000"/>
            </a:schemeClr>
          </a:solidFill>
        </p:spPr>
        <p:txBody>
          <a:bodyPr wrap="square">
            <a:spAutoFit/>
          </a:bodyPr>
          <a:lstStyle/>
          <a:p>
            <a:r>
              <a:rPr lang="en-US" b="1" dirty="0" smtClean="0">
                <a:solidFill>
                  <a:schemeClr val="bg1"/>
                </a:solidFill>
              </a:rPr>
              <a:t>DARS Page 36</a:t>
            </a:r>
            <a:endParaRPr lang="en-US" dirty="0">
              <a:solidFill>
                <a:schemeClr val="bg1"/>
              </a:solidFill>
            </a:endParaRPr>
          </a:p>
        </p:txBody>
      </p:sp>
      <p:sp>
        <p:nvSpPr>
          <p:cNvPr id="21" name="TextBox 20"/>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Attaching Entity Info (Continued)</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p:nvPr/>
        </p:nvCxnSpPr>
        <p:spPr>
          <a:xfrm flipH="1" flipV="1">
            <a:off x="2743200" y="1657350"/>
            <a:ext cx="2438400" cy="2000250"/>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19400" y="3781425"/>
            <a:ext cx="3429000" cy="638175"/>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6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00400" y="1371600"/>
            <a:ext cx="5715000" cy="3234724"/>
            <a:chOff x="3200400" y="1447800"/>
            <a:chExt cx="5763904" cy="3234724"/>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0"/>
              <a:ext cx="5763904" cy="41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733550"/>
              <a:ext cx="5763904" cy="29489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25</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52400" y="685800"/>
            <a:ext cx="3048000" cy="5539978"/>
          </a:xfrm>
          <a:prstGeom prst="rect">
            <a:avLst/>
          </a:prstGeom>
          <a:solidFill>
            <a:schemeClr val="bg1">
              <a:lumMod val="85000"/>
            </a:schemeClr>
          </a:solidFill>
          <a:ln>
            <a:solidFill>
              <a:schemeClr val="bg1">
                <a:lumMod val="85000"/>
              </a:schemeClr>
            </a:solidFill>
          </a:ln>
        </p:spPr>
        <p:txBody>
          <a:bodyPr wrap="square">
            <a:spAutoFit/>
          </a:bodyPr>
          <a:lstStyle/>
          <a:p>
            <a:pPr>
              <a:spcBef>
                <a:spcPts val="1200"/>
              </a:spcBef>
            </a:pPr>
            <a:r>
              <a:rPr lang="en-US" sz="1400" b="1" dirty="0" smtClean="0">
                <a:latin typeface="Tahoma" panose="020B0604030504040204" pitchFamily="34" charset="0"/>
                <a:ea typeface="Tahoma" panose="020B0604030504040204" pitchFamily="34" charset="0"/>
                <a:cs typeface="Tahoma" panose="020B0604030504040204" pitchFamily="34" charset="0"/>
              </a:rPr>
              <a:t>Input #14 </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smtClean="0">
                <a:latin typeface="Tahoma" panose="020B0604030504040204" pitchFamily="34" charset="0"/>
                <a:ea typeface="Tahoma" panose="020B0604030504040204" pitchFamily="34" charset="0"/>
                <a:cs typeface="Tahoma" panose="020B0604030504040204" pitchFamily="34" charset="0"/>
              </a:rPr>
              <a:t>Calculated Rental Rate - TVA Methodology</a:t>
            </a:r>
            <a:endParaRPr lang="en-US" sz="1400" dirty="0" smtClean="0"/>
          </a:p>
          <a:p>
            <a:pPr marL="285750" indent="-285750">
              <a:buFont typeface="Arial" panose="020B0604020202020204" pitchFamily="34" charset="0"/>
              <a:buChar char="•"/>
            </a:pPr>
            <a:r>
              <a:rPr lang="en-US" sz="1400" dirty="0" smtClean="0"/>
              <a:t>Enter the calculated pole attachment rate </a:t>
            </a:r>
            <a:r>
              <a:rPr lang="en-US" sz="1400" u="sng" dirty="0" smtClean="0"/>
              <a:t>after</a:t>
            </a:r>
            <a:r>
              <a:rPr lang="en-US" sz="1400" dirty="0" smtClean="0"/>
              <a:t> it is verified by TVA</a:t>
            </a:r>
            <a:endParaRPr lang="en-US" sz="1400" b="1" dirty="0">
              <a:latin typeface="Tahoma" panose="020B0604030504040204" pitchFamily="34" charset="0"/>
              <a:ea typeface="Tahoma" panose="020B0604030504040204" pitchFamily="34" charset="0"/>
              <a:cs typeface="Tahoma" panose="020B0604030504040204" pitchFamily="34" charset="0"/>
            </a:endParaRPr>
          </a:p>
          <a:p>
            <a:pPr>
              <a:spcBef>
                <a:spcPts val="1200"/>
              </a:spcBef>
            </a:pPr>
            <a:endParaRPr lang="en-US" sz="1400" b="1" dirty="0" smtClean="0">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sz="1400" b="1" dirty="0" smtClean="0">
                <a:latin typeface="Tahoma" panose="020B0604030504040204" pitchFamily="34" charset="0"/>
                <a:ea typeface="Tahoma" panose="020B0604030504040204" pitchFamily="34" charset="0"/>
                <a:cs typeface="Tahoma" panose="020B0604030504040204" pitchFamily="34" charset="0"/>
              </a:rPr>
              <a:t>Input </a:t>
            </a:r>
            <a:r>
              <a:rPr lang="en-US" sz="1400" b="1" dirty="0">
                <a:latin typeface="Tahoma" panose="020B0604030504040204" pitchFamily="34" charset="0"/>
                <a:ea typeface="Tahoma" panose="020B0604030504040204" pitchFamily="34" charset="0"/>
                <a:cs typeface="Tahoma" panose="020B0604030504040204" pitchFamily="34" charset="0"/>
              </a:rPr>
              <a:t>#</a:t>
            </a:r>
            <a:r>
              <a:rPr lang="en-US" sz="1400" b="1" dirty="0" smtClean="0">
                <a:latin typeface="Tahoma" panose="020B0604030504040204" pitchFamily="34" charset="0"/>
                <a:ea typeface="Tahoma" panose="020B0604030504040204" pitchFamily="34" charset="0"/>
                <a:cs typeface="Tahoma" panose="020B0604030504040204" pitchFamily="34" charset="0"/>
              </a:rPr>
              <a:t>15 </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smtClean="0">
                <a:latin typeface="Tahoma" panose="020B0604030504040204" pitchFamily="34" charset="0"/>
                <a:ea typeface="Tahoma" panose="020B0604030504040204" pitchFamily="34" charset="0"/>
                <a:cs typeface="Tahoma" panose="020B0604030504040204" pitchFamily="34" charset="0"/>
              </a:rPr>
              <a:t>TVA Approved Rate</a:t>
            </a:r>
            <a:endParaRPr lang="en-US" sz="1400" dirty="0"/>
          </a:p>
          <a:p>
            <a:pPr marL="285750" indent="-285750">
              <a:buFont typeface="Arial" panose="020B0604020202020204" pitchFamily="34" charset="0"/>
              <a:buChar char="•"/>
            </a:pPr>
            <a:r>
              <a:rPr lang="en-US" sz="1400" dirty="0" smtClean="0"/>
              <a:t>Enter the TVA approved pole attachment rate </a:t>
            </a:r>
          </a:p>
          <a:p>
            <a:r>
              <a:rPr lang="en-US" sz="1200" i="1" dirty="0">
                <a:latin typeface="Tahoma" panose="020B0604030504040204" pitchFamily="34" charset="0"/>
                <a:ea typeface="Tahoma" panose="020B0604030504040204" pitchFamily="34" charset="0"/>
                <a:cs typeface="Tahoma" panose="020B0604030504040204" pitchFamily="34" charset="0"/>
              </a:rPr>
              <a:t>Note:  This will either be the calculated rate used as Input #14, or the TVA rate cap) </a:t>
            </a:r>
            <a:endParaRPr lang="en-US" sz="1200" i="1" dirty="0" smtClean="0">
              <a:latin typeface="Tahoma" panose="020B0604030504040204" pitchFamily="34" charset="0"/>
              <a:ea typeface="Tahoma" panose="020B0604030504040204" pitchFamily="34" charset="0"/>
              <a:cs typeface="Tahoma" panose="020B0604030504040204" pitchFamily="34" charset="0"/>
            </a:endParaRPr>
          </a:p>
          <a:p>
            <a:endParaRPr lang="en-US" sz="1200" i="1" dirty="0" smtClean="0">
              <a:latin typeface="Tahoma" panose="020B0604030504040204" pitchFamily="34" charset="0"/>
              <a:ea typeface="Tahoma" panose="020B0604030504040204" pitchFamily="34" charset="0"/>
              <a:cs typeface="Tahoma" panose="020B0604030504040204" pitchFamily="34" charset="0"/>
            </a:endParaRPr>
          </a:p>
          <a:p>
            <a:endParaRPr lang="en-US" sz="1200" i="1" dirty="0">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sz="1400" b="1" dirty="0">
                <a:latin typeface="Tahoma" panose="020B0604030504040204" pitchFamily="34" charset="0"/>
                <a:ea typeface="Tahoma" panose="020B0604030504040204" pitchFamily="34" charset="0"/>
                <a:cs typeface="Tahoma" panose="020B0604030504040204" pitchFamily="34" charset="0"/>
              </a:rPr>
              <a:t>Input #</a:t>
            </a:r>
            <a:r>
              <a:rPr lang="en-US" sz="1400" b="1" dirty="0" smtClean="0">
                <a:latin typeface="Tahoma" panose="020B0604030504040204" pitchFamily="34" charset="0"/>
                <a:ea typeface="Tahoma" panose="020B0604030504040204" pitchFamily="34" charset="0"/>
                <a:cs typeface="Tahoma" panose="020B0604030504040204" pitchFamily="34" charset="0"/>
              </a:rPr>
              <a:t>16 </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smtClean="0">
                <a:latin typeface="Tahoma" panose="020B0604030504040204" pitchFamily="34" charset="0"/>
                <a:ea typeface="Tahoma" panose="020B0604030504040204" pitchFamily="34" charset="0"/>
                <a:cs typeface="Tahoma" panose="020B0604030504040204" pitchFamily="34" charset="0"/>
              </a:rPr>
              <a:t>Rate Escalation Method</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t>Enter the </a:t>
            </a:r>
            <a:r>
              <a:rPr lang="en-US" sz="1400" dirty="0" smtClean="0"/>
              <a:t>method of escalation (Handy Whitman or TVA Pole Attachment Template) and also indicate if LPC is using the Guideline Adjustment Scale to transition rate</a:t>
            </a:r>
            <a:endParaRPr lang="en-US" sz="1200" i="1"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200400" y="1078468"/>
            <a:ext cx="5763904" cy="369332"/>
          </a:xfrm>
          <a:prstGeom prst="rect">
            <a:avLst/>
          </a:prstGeom>
          <a:solidFill>
            <a:schemeClr val="accent3">
              <a:lumMod val="75000"/>
            </a:schemeClr>
          </a:solidFill>
        </p:spPr>
        <p:txBody>
          <a:bodyPr wrap="square">
            <a:spAutoFit/>
          </a:bodyPr>
          <a:lstStyle/>
          <a:p>
            <a:r>
              <a:rPr lang="en-US" b="1" dirty="0" smtClean="0">
                <a:solidFill>
                  <a:schemeClr val="bg1"/>
                </a:solidFill>
              </a:rPr>
              <a:t>DARS Page 36</a:t>
            </a:r>
            <a:endParaRPr lang="en-US" dirty="0">
              <a:solidFill>
                <a:schemeClr val="bg1"/>
              </a:solidFill>
            </a:endParaRPr>
          </a:p>
        </p:txBody>
      </p:sp>
      <p:sp>
        <p:nvSpPr>
          <p:cNvPr id="21" name="TextBox 20"/>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Attaching Entity Info (Continued)</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Arrow Connector 13"/>
          <p:cNvCxnSpPr/>
          <p:nvPr/>
        </p:nvCxnSpPr>
        <p:spPr>
          <a:xfrm flipH="1" flipV="1">
            <a:off x="2819400" y="1078468"/>
            <a:ext cx="4267200" cy="2579132"/>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667000" y="2590801"/>
            <a:ext cx="5257800" cy="1066800"/>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819400" y="4381500"/>
            <a:ext cx="1600200" cy="0"/>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3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20"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26</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1"/>
          <p:cNvSpPr txBox="1">
            <a:spLocks/>
          </p:cNvSpPr>
          <p:nvPr/>
        </p:nvSpPr>
        <p:spPr>
          <a:xfrm>
            <a:off x="427929" y="762001"/>
            <a:ext cx="7488083" cy="4800600"/>
          </a:xfrm>
          <a:prstGeom prst="rect">
            <a:avLst/>
          </a:prstGeom>
        </p:spPr>
        <p:txBody>
          <a:bodyPr vert="horz"/>
          <a:lstStyle>
            <a:lvl1pPr marL="342900" indent="-342900" algn="l" defTabSz="457200" rtl="0" eaLnBrk="1" latinLnBrk="0" hangingPunct="1">
              <a:spcBef>
                <a:spcPct val="20000"/>
              </a:spcBef>
              <a:buFont typeface="Arial"/>
              <a:buChar char="•"/>
              <a:defRPr sz="2000" b="0" i="0" kern="120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defRPr>
            </a:lvl1pPr>
            <a:lvl2pPr marL="914400" indent="-457200" algn="l" defTabSz="457200" rtl="0" eaLnBrk="1" latinLnBrk="0" hangingPunct="1">
              <a:spcBef>
                <a:spcPct val="20000"/>
              </a:spcBef>
              <a:buFont typeface="Tahoma" panose="020B0604030504040204" pitchFamily="34" charset="0"/>
              <a:buChar char="−"/>
              <a:defRPr sz="1800" kern="120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ct val="20000"/>
              </a:spcBef>
              <a:buFont typeface="Wingdings" panose="05000000000000000000" pitchFamily="2" charset="2"/>
              <a:buChar char="§"/>
              <a:defRPr sz="1800" kern="1200" baseline="0">
                <a:solidFill>
                  <a:schemeClr val="tx1"/>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1800" kern="1200">
                <a:solidFill>
                  <a:schemeClr val="bg1">
                    <a:lumMod val="10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600" b="1" dirty="0" smtClean="0"/>
              <a:t>Regulatory Assurance Staff</a:t>
            </a:r>
          </a:p>
          <a:p>
            <a:pPr>
              <a:spcBef>
                <a:spcPts val="1200"/>
              </a:spcBef>
              <a:buClr>
                <a:schemeClr val="tx2"/>
              </a:buClr>
            </a:pPr>
            <a:r>
              <a:rPr lang="en-US" sz="1600" dirty="0"/>
              <a:t>Barry Barnett – 865-632-2107; jbbarnett@tva.gov</a:t>
            </a:r>
          </a:p>
          <a:p>
            <a:pPr>
              <a:spcBef>
                <a:spcPts val="1200"/>
              </a:spcBef>
              <a:buClr>
                <a:schemeClr val="tx2"/>
              </a:buClr>
            </a:pPr>
            <a:r>
              <a:rPr lang="en-US" sz="1600" dirty="0" smtClean="0"/>
              <a:t>Regulatory Assurance Field Accountants</a:t>
            </a:r>
          </a:p>
          <a:p>
            <a:pPr marL="0" indent="0">
              <a:spcBef>
                <a:spcPts val="1200"/>
              </a:spcBef>
              <a:buNone/>
            </a:pPr>
            <a:r>
              <a:rPr lang="en-US" sz="1600" b="1" dirty="0" smtClean="0"/>
              <a:t>Customer Delivery Staff</a:t>
            </a:r>
          </a:p>
          <a:p>
            <a:pPr marL="0" indent="0">
              <a:spcBef>
                <a:spcPts val="1200"/>
              </a:spcBef>
              <a:buNone/>
            </a:pPr>
            <a:r>
              <a:rPr lang="en-US" sz="1600" b="1" dirty="0" smtClean="0"/>
              <a:t>OnlineConnections</a:t>
            </a:r>
            <a:endParaRPr lang="en-US" sz="1600" b="1" dirty="0"/>
          </a:p>
          <a:p>
            <a:pPr>
              <a:spcBef>
                <a:spcPts val="1200"/>
              </a:spcBef>
              <a:buClr>
                <a:schemeClr val="tx2"/>
              </a:buClr>
            </a:pPr>
            <a:r>
              <a:rPr lang="en-US" sz="1600" dirty="0" smtClean="0"/>
              <a:t>Pole Attachment Tool Kit</a:t>
            </a:r>
          </a:p>
        </p:txBody>
      </p:sp>
      <p:sp>
        <p:nvSpPr>
          <p:cNvPr id="18" name="TextBox 17"/>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Resources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6524317" y="1905000"/>
            <a:ext cx="1574346" cy="2286001"/>
            <a:chOff x="6172200" y="3276599"/>
            <a:chExt cx="1574346" cy="2286001"/>
          </a:xfrm>
        </p:grpSpPr>
        <p:sp>
          <p:nvSpPr>
            <p:cNvPr id="7" name="TextBox 6"/>
            <p:cNvSpPr txBox="1"/>
            <p:nvPr/>
          </p:nvSpPr>
          <p:spPr>
            <a:xfrm>
              <a:off x="6248400" y="3828870"/>
              <a:ext cx="1498146" cy="1200329"/>
            </a:xfrm>
            <a:prstGeom prst="rect">
              <a:avLst/>
            </a:prstGeom>
            <a:noFill/>
            <a:ln>
              <a:noFill/>
            </a:ln>
          </p:spPr>
          <p:txBody>
            <a:bodyPr wrap="square" rtlCol="0">
              <a:spAutoFit/>
            </a:bodyPr>
            <a:lstStyle/>
            <a:p>
              <a:pPr algn="ctr"/>
              <a:r>
                <a:rPr lang="en-US" sz="1200" b="1" dirty="0" smtClean="0">
                  <a:latin typeface="Tahoma" panose="020B0604030504040204" pitchFamily="34" charset="0"/>
                  <a:ea typeface="Tahoma" panose="020B0604030504040204" pitchFamily="34" charset="0"/>
                  <a:cs typeface="Tahoma" panose="020B0604030504040204" pitchFamily="34" charset="0"/>
                </a:rPr>
                <a:t>Pole Attachment Templates and Instructions</a:t>
              </a:r>
            </a:p>
            <a:p>
              <a:pPr algn="ctr"/>
              <a:endParaRPr lang="en-US" sz="1200" b="1" dirty="0" smtClean="0">
                <a:latin typeface="Tahoma" panose="020B0604030504040204" pitchFamily="34" charset="0"/>
                <a:ea typeface="Tahoma" panose="020B0604030504040204" pitchFamily="34" charset="0"/>
                <a:cs typeface="Tahoma" panose="020B0604030504040204" pitchFamily="34" charset="0"/>
              </a:endParaRPr>
            </a:p>
            <a:p>
              <a:pPr algn="ctr"/>
              <a:r>
                <a:rPr lang="en-US" sz="1200" b="1" dirty="0" smtClean="0">
                  <a:latin typeface="Tahoma" panose="020B0604030504040204" pitchFamily="34" charset="0"/>
                  <a:ea typeface="Tahoma" panose="020B0604030504040204" pitchFamily="34" charset="0"/>
                  <a:cs typeface="Tahoma" panose="020B0604030504040204" pitchFamily="34" charset="0"/>
                </a:rPr>
                <a:t>Tips, Guidance, Resources</a:t>
              </a:r>
            </a:p>
          </p:txBody>
        </p:sp>
        <p:sp>
          <p:nvSpPr>
            <p:cNvPr id="3" name="Document"/>
            <p:cNvSpPr>
              <a:spLocks noEditPoints="1" noChangeArrowheads="1"/>
            </p:cNvSpPr>
            <p:nvPr/>
          </p:nvSpPr>
          <p:spPr bwMode="auto">
            <a:xfrm>
              <a:off x="6172200" y="3276599"/>
              <a:ext cx="1574346" cy="2286001"/>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no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3" name="Group 12"/>
            <p:cNvGrpSpPr/>
            <p:nvPr/>
          </p:nvGrpSpPr>
          <p:grpSpPr>
            <a:xfrm>
              <a:off x="6728567" y="3428996"/>
              <a:ext cx="996516" cy="185687"/>
              <a:chOff x="313248" y="2288815"/>
              <a:chExt cx="1046105" cy="321876"/>
            </a:xfrm>
          </p:grpSpPr>
          <p:sp>
            <p:nvSpPr>
              <p:cNvPr id="14" name="Oval 12"/>
              <p:cNvSpPr/>
              <p:nvPr/>
            </p:nvSpPr>
            <p:spPr>
              <a:xfrm>
                <a:off x="1167372" y="2288822"/>
                <a:ext cx="191981" cy="3170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3"/>
              <p:cNvSpPr/>
              <p:nvPr/>
            </p:nvSpPr>
            <p:spPr>
              <a:xfrm>
                <a:off x="313248" y="2293681"/>
                <a:ext cx="191981" cy="317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4"/>
              <p:cNvSpPr/>
              <p:nvPr/>
            </p:nvSpPr>
            <p:spPr>
              <a:xfrm>
                <a:off x="752191" y="2288815"/>
                <a:ext cx="191981" cy="31701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Tree>
    <p:extLst>
      <p:ext uri="{BB962C8B-B14F-4D97-AF65-F5344CB8AC3E}">
        <p14:creationId xmlns:p14="http://schemas.microsoft.com/office/powerpoint/2010/main" val="1681995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27</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052306" y="2545140"/>
            <a:ext cx="7039393" cy="1569660"/>
          </a:xfrm>
          <a:prstGeom prst="rect">
            <a:avLst/>
          </a:prstGeom>
        </p:spPr>
        <p:txBody>
          <a:bodyPr wrap="square">
            <a:spAutoFit/>
          </a:bodyPr>
          <a:lstStyle/>
          <a:p>
            <a:pPr algn="ctr"/>
            <a:r>
              <a:rPr lang="en-US" altLang="en-US" sz="9600" dirty="0" smtClean="0">
                <a:solidFill>
                  <a:schemeClr val="tx2"/>
                </a:solidFill>
                <a:latin typeface="Tahoma" panose="020B0604030504040204" pitchFamily="34" charset="0"/>
                <a:ea typeface="Tahoma" panose="020B0604030504040204" pitchFamily="34" charset="0"/>
                <a:cs typeface="Tahoma" panose="020B0604030504040204" pitchFamily="34" charset="0"/>
              </a:rPr>
              <a:t>Questions?</a:t>
            </a:r>
            <a:endParaRPr lang="en-US" altLang="en-US" sz="9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8236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28</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052306" y="2545140"/>
            <a:ext cx="7039393" cy="1569660"/>
          </a:xfrm>
          <a:prstGeom prst="rect">
            <a:avLst/>
          </a:prstGeom>
        </p:spPr>
        <p:txBody>
          <a:bodyPr wrap="square">
            <a:spAutoFit/>
          </a:bodyPr>
          <a:lstStyle/>
          <a:p>
            <a:pPr algn="ctr"/>
            <a:r>
              <a:rPr lang="en-US" altLang="en-US" sz="9600" dirty="0" smtClean="0">
                <a:solidFill>
                  <a:schemeClr val="tx2"/>
                </a:solidFill>
                <a:latin typeface="Tahoma" panose="020B0604030504040204" pitchFamily="34" charset="0"/>
                <a:ea typeface="Tahoma" panose="020B0604030504040204" pitchFamily="34" charset="0"/>
                <a:cs typeface="Tahoma" panose="020B0604030504040204" pitchFamily="34" charset="0"/>
              </a:rPr>
              <a:t>Thank you</a:t>
            </a:r>
            <a:endParaRPr lang="en-US" altLang="en-US" sz="9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759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6456" y="3200401"/>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z="3200" dirty="0" smtClean="0">
                <a:latin typeface="Tahoma" panose="020B0604030504040204" pitchFamily="34" charset="0"/>
                <a:ea typeface="Tahoma" panose="020B0604030504040204" pitchFamily="34" charset="0"/>
                <a:cs typeface="Tahoma" panose="020B0604030504040204" pitchFamily="34" charset="0"/>
              </a:rPr>
              <a:t>Pole attachment update</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75496" y="4541522"/>
            <a:ext cx="7818120" cy="66436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675759"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915374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9"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4</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49066" y="961781"/>
            <a:ext cx="4453563" cy="2400657"/>
          </a:xfrm>
          <a:prstGeom prst="rect">
            <a:avLst/>
          </a:prstGeom>
        </p:spPr>
        <p:txBody>
          <a:bodyPr wrap="square">
            <a:spAutoFit/>
          </a:bodyPr>
          <a:lstStyle/>
          <a:p>
            <a:pPr>
              <a:spcBef>
                <a:spcPts val="1800"/>
              </a:spcBef>
              <a:buClr>
                <a:schemeClr val="tx1"/>
              </a:buClr>
            </a:pPr>
            <a:r>
              <a:rPr lang="en-US" b="1" dirty="0" smtClean="0">
                <a:solidFill>
                  <a:prstClr val="white">
                    <a:lumMod val="10000"/>
                  </a:prstClr>
                </a:solidFill>
                <a:latin typeface="Tahoma"/>
                <a:ea typeface="Tahoma" panose="020B0604030504040204" pitchFamily="34" charset="0"/>
                <a:cs typeface="Tahoma" panose="020B0604030504040204" pitchFamily="34" charset="0"/>
              </a:rPr>
              <a:t>Pole </a:t>
            </a:r>
            <a:r>
              <a:rPr lang="en-US" b="1" dirty="0">
                <a:solidFill>
                  <a:prstClr val="white">
                    <a:lumMod val="10000"/>
                  </a:prstClr>
                </a:solidFill>
                <a:latin typeface="Tahoma"/>
                <a:ea typeface="Tahoma" panose="020B0604030504040204" pitchFamily="34" charset="0"/>
                <a:cs typeface="Tahoma" panose="020B0604030504040204" pitchFamily="34" charset="0"/>
              </a:rPr>
              <a:t>Attachment Rate Regulation</a:t>
            </a:r>
          </a:p>
          <a:p>
            <a:pPr marL="693738" lvl="1" indent="-236538">
              <a:spcBef>
                <a:spcPts val="1200"/>
              </a:spcBef>
              <a:buClr>
                <a:srgbClr val="0C3C6A"/>
              </a:buClr>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14 </a:t>
            </a:r>
            <a:r>
              <a:rPr lang="en-US" sz="1600" dirty="0">
                <a:latin typeface="Tahoma" panose="020B0604030504040204" pitchFamily="34" charset="0"/>
                <a:ea typeface="Tahoma" panose="020B0604030504040204" pitchFamily="34" charset="0"/>
                <a:cs typeface="Tahoma" panose="020B0604030504040204" pitchFamily="34" charset="0"/>
              </a:rPr>
              <a:t>LPCs have executed a contract amendment </a:t>
            </a:r>
            <a:r>
              <a:rPr lang="en-US" sz="1600" dirty="0" smtClean="0">
                <a:latin typeface="Tahoma" panose="020B0604030504040204" pitchFamily="34" charset="0"/>
                <a:ea typeface="Tahoma" panose="020B0604030504040204" pitchFamily="34" charset="0"/>
                <a:cs typeface="Tahoma" panose="020B0604030504040204" pitchFamily="34" charset="0"/>
              </a:rPr>
              <a:t>to implement </a:t>
            </a:r>
            <a:r>
              <a:rPr lang="en-US" sz="1600" dirty="0">
                <a:latin typeface="Tahoma" panose="020B0604030504040204" pitchFamily="34" charset="0"/>
                <a:ea typeface="Tahoma" panose="020B0604030504040204" pitchFamily="34" charset="0"/>
                <a:cs typeface="Tahoma" panose="020B0604030504040204" pitchFamily="34" charset="0"/>
              </a:rPr>
              <a:t>their new pole attachment rate; remaining LPCs will implement no later than January </a:t>
            </a:r>
            <a:r>
              <a:rPr lang="en-US" sz="1600" dirty="0" smtClean="0">
                <a:latin typeface="Tahoma" panose="020B0604030504040204" pitchFamily="34" charset="0"/>
                <a:ea typeface="Tahoma" panose="020B0604030504040204" pitchFamily="34" charset="0"/>
                <a:cs typeface="Tahoma" panose="020B0604030504040204" pitchFamily="34" charset="0"/>
              </a:rPr>
              <a:t>2018</a:t>
            </a:r>
          </a:p>
          <a:p>
            <a:pPr marL="693738" lvl="1" indent="-236538">
              <a:spcBef>
                <a:spcPts val="1200"/>
              </a:spcBef>
              <a:buClr>
                <a:srgbClr val="0C3C6A"/>
              </a:buClr>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131 LPCs submitted their 2016 pole attachment templates</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568895"/>
            <a:ext cx="2628276" cy="340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Pole Attachment Update</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5021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6456" y="3200401"/>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z="3200" dirty="0" smtClean="0">
                <a:latin typeface="Tahoma" panose="020B0604030504040204" pitchFamily="34" charset="0"/>
                <a:ea typeface="Tahoma" panose="020B0604030504040204" pitchFamily="34" charset="0"/>
                <a:cs typeface="Tahoma" panose="020B0604030504040204" pitchFamily="34" charset="0"/>
              </a:rPr>
              <a:t>outliers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75496" y="4541522"/>
            <a:ext cx="7818120" cy="66436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675759"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7489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7"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6</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04800" y="838200"/>
            <a:ext cx="8134351" cy="4216539"/>
          </a:xfrm>
          <a:prstGeom prst="rect">
            <a:avLst/>
          </a:prstGeom>
        </p:spPr>
        <p:txBody>
          <a:bodyPr wrap="square">
            <a:spAutoFit/>
          </a:bodyPr>
          <a:lstStyle/>
          <a:p>
            <a:pPr>
              <a:spcBef>
                <a:spcPts val="1200"/>
              </a:spcBef>
              <a:buClr>
                <a:srgbClr val="1F497D"/>
              </a:buClr>
            </a:pPr>
            <a:r>
              <a:rPr lang="en-US" b="1" dirty="0" smtClean="0">
                <a:solidFill>
                  <a:prstClr val="white">
                    <a:lumMod val="10000"/>
                  </a:prstClr>
                </a:solidFill>
                <a:latin typeface="Tahoma"/>
                <a:ea typeface="Tahoma" panose="020B0604030504040204" pitchFamily="34" charset="0"/>
                <a:cs typeface="Tahoma" panose="020B0604030504040204" pitchFamily="34" charset="0"/>
              </a:rPr>
              <a:t>Maximum Valley Pole Attachment Rate</a:t>
            </a:r>
            <a:endParaRPr lang="en-US" b="1" dirty="0">
              <a:solidFill>
                <a:prstClr val="white">
                  <a:lumMod val="10000"/>
                </a:prstClr>
              </a:solidFill>
              <a:latin typeface="Tahoma"/>
              <a:ea typeface="Tahoma" panose="020B0604030504040204" pitchFamily="34" charset="0"/>
              <a:cs typeface="Tahoma" panose="020B0604030504040204" pitchFamily="34" charset="0"/>
            </a:endParaRPr>
          </a:p>
          <a:p>
            <a:pPr marL="285750" lvl="1" indent="-285750">
              <a:spcBef>
                <a:spcPts val="1200"/>
              </a:spcBef>
              <a:buClr>
                <a:schemeClr val="tx2"/>
              </a:buClr>
              <a:buFont typeface="Arial" panose="020B0604020202020204" pitchFamily="34" charset="0"/>
              <a:buChar char="•"/>
            </a:pPr>
            <a:r>
              <a:rPr lang="en-US" dirty="0" smtClean="0">
                <a:solidFill>
                  <a:prstClr val="white">
                    <a:lumMod val="10000"/>
                  </a:prstClr>
                </a:solidFill>
                <a:latin typeface="Tahoma"/>
                <a:ea typeface="Tahoma" panose="020B0604030504040204" pitchFamily="34" charset="0"/>
                <a:cs typeface="Tahoma" panose="020B0604030504040204" pitchFamily="34" charset="0"/>
              </a:rPr>
              <a:t>$36 (1-Foot) and $39 (2-Foot)</a:t>
            </a:r>
            <a:endParaRPr lang="en-US" dirty="0">
              <a:solidFill>
                <a:prstClr val="white">
                  <a:lumMod val="10000"/>
                </a:prstClr>
              </a:solidFill>
              <a:latin typeface="Tahoma"/>
              <a:ea typeface="Tahoma" panose="020B0604030504040204" pitchFamily="34" charset="0"/>
              <a:cs typeface="Tahoma" panose="020B0604030504040204" pitchFamily="34" charset="0"/>
            </a:endParaRPr>
          </a:p>
          <a:p>
            <a:pPr>
              <a:spcBef>
                <a:spcPts val="1200"/>
              </a:spcBef>
              <a:buClr>
                <a:srgbClr val="1F497D"/>
              </a:buClr>
            </a:pPr>
            <a:r>
              <a:rPr lang="en-US" b="1" dirty="0" smtClean="0">
                <a:solidFill>
                  <a:prstClr val="white">
                    <a:lumMod val="10000"/>
                  </a:prstClr>
                </a:solidFill>
                <a:latin typeface="Tahoma"/>
                <a:ea typeface="Tahoma" panose="020B0604030504040204" pitchFamily="34" charset="0"/>
                <a:cs typeface="Tahoma" panose="020B0604030504040204" pitchFamily="34" charset="0"/>
              </a:rPr>
              <a:t>Outlier Approach</a:t>
            </a:r>
          </a:p>
          <a:p>
            <a:pPr marL="285750" lvl="1" indent="-285750">
              <a:spcBef>
                <a:spcPts val="1200"/>
              </a:spcBef>
              <a:buClr>
                <a:srgbClr val="1F497D"/>
              </a:buClr>
              <a:buFont typeface="Arial" panose="020B0604020202020204" pitchFamily="34" charset="0"/>
              <a:buChar char="•"/>
            </a:pPr>
            <a:r>
              <a:rPr lang="en-US" dirty="0" smtClean="0">
                <a:solidFill>
                  <a:prstClr val="white">
                    <a:lumMod val="10000"/>
                  </a:prstClr>
                </a:solidFill>
                <a:latin typeface="Tahoma"/>
                <a:ea typeface="Tahoma" panose="020B0604030504040204" pitchFamily="34" charset="0"/>
                <a:cs typeface="Tahoma" panose="020B0604030504040204" pitchFamily="34" charset="0"/>
              </a:rPr>
              <a:t>Analysis of all 154 LPCs’ pole rates using standard 50% depreciation rate</a:t>
            </a:r>
          </a:p>
          <a:p>
            <a:pPr marL="742950" lvl="2" indent="-285750">
              <a:spcBef>
                <a:spcPts val="1200"/>
              </a:spcBef>
              <a:buClr>
                <a:srgbClr val="1F497D"/>
              </a:buClr>
              <a:buFont typeface="Arial" panose="020B0604020202020204" pitchFamily="34" charset="0"/>
              <a:buChar char="•"/>
            </a:pPr>
            <a:r>
              <a:rPr lang="en-US" dirty="0" smtClean="0">
                <a:solidFill>
                  <a:prstClr val="white">
                    <a:lumMod val="10000"/>
                  </a:prstClr>
                </a:solidFill>
                <a:latin typeface="Tahoma"/>
                <a:ea typeface="Tahoma" panose="020B0604030504040204" pitchFamily="34" charset="0"/>
                <a:cs typeface="Tahoma" panose="020B0604030504040204" pitchFamily="34" charset="0"/>
              </a:rPr>
              <a:t>One standard deviation above the mean from this data set</a:t>
            </a:r>
          </a:p>
          <a:p>
            <a:pPr marL="742950" lvl="2" indent="-285750">
              <a:spcBef>
                <a:spcPts val="1200"/>
              </a:spcBef>
              <a:buClr>
                <a:srgbClr val="1F497D"/>
              </a:buClr>
              <a:buFont typeface="Arial" panose="020B0604020202020204" pitchFamily="34" charset="0"/>
              <a:buChar char="•"/>
            </a:pPr>
            <a:r>
              <a:rPr lang="en-US" dirty="0" smtClean="0">
                <a:solidFill>
                  <a:prstClr val="white">
                    <a:lumMod val="10000"/>
                  </a:prstClr>
                </a:solidFill>
                <a:latin typeface="Tahoma"/>
                <a:ea typeface="Tahoma" panose="020B0604030504040204" pitchFamily="34" charset="0"/>
                <a:cs typeface="Tahoma" panose="020B0604030504040204" pitchFamily="34" charset="0"/>
              </a:rPr>
              <a:t>50% depreciation represents the expected depreciation rate for a large set of data over a long period of time</a:t>
            </a:r>
          </a:p>
          <a:p>
            <a:pPr marL="285750" lvl="1" indent="-285750">
              <a:spcBef>
                <a:spcPts val="1200"/>
              </a:spcBef>
              <a:buClr>
                <a:srgbClr val="1F497D"/>
              </a:buClr>
              <a:buFont typeface="Arial" panose="020B0604020202020204" pitchFamily="34" charset="0"/>
              <a:buChar char="•"/>
            </a:pPr>
            <a:r>
              <a:rPr lang="en-US" dirty="0" smtClean="0">
                <a:solidFill>
                  <a:prstClr val="white">
                    <a:lumMod val="10000"/>
                  </a:prstClr>
                </a:solidFill>
                <a:latin typeface="Tahoma"/>
                <a:ea typeface="Tahoma" panose="020B0604030504040204" pitchFamily="34" charset="0"/>
                <a:cs typeface="Tahoma" panose="020B0604030504040204" pitchFamily="34" charset="0"/>
              </a:rPr>
              <a:t>LPCs will continue to utilize actual data, including actual depreciation, to calculate their date; however, the LPC calculated rate will be subject to the established maximum rate</a:t>
            </a:r>
          </a:p>
          <a:p>
            <a:pPr marL="285750" lvl="1" indent="-285750">
              <a:spcBef>
                <a:spcPts val="1200"/>
              </a:spcBef>
              <a:buClr>
                <a:srgbClr val="1F497D"/>
              </a:buClr>
              <a:buFont typeface="Arial" panose="020B0604020202020204" pitchFamily="34" charset="0"/>
              <a:buChar char="•"/>
            </a:pPr>
            <a:endParaRPr lang="en-US" dirty="0">
              <a:solidFill>
                <a:prstClr val="white">
                  <a:lumMod val="10000"/>
                </a:prstClr>
              </a:solidFill>
              <a:latin typeface="Tahoma"/>
              <a:ea typeface="Tahoma" panose="020B0604030504040204" pitchFamily="34" charset="0"/>
              <a:cs typeface="Tahoma" panose="020B0604030504040204" pitchFamily="34" charset="0"/>
            </a:endParaRPr>
          </a:p>
        </p:txBody>
      </p:sp>
      <p:sp>
        <p:nvSpPr>
          <p:cNvPr id="19" name="TextBox 18"/>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Outliers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2300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7"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7</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04800" y="838200"/>
            <a:ext cx="8134351" cy="5386090"/>
          </a:xfrm>
          <a:prstGeom prst="rect">
            <a:avLst/>
          </a:prstGeom>
        </p:spPr>
        <p:txBody>
          <a:bodyPr wrap="square">
            <a:spAutoFit/>
          </a:bodyPr>
          <a:lstStyle/>
          <a:p>
            <a:pPr marL="0" lvl="1">
              <a:spcBef>
                <a:spcPts val="1200"/>
              </a:spcBef>
              <a:buClr>
                <a:srgbClr val="1F497D"/>
              </a:buClr>
            </a:pPr>
            <a:r>
              <a:rPr lang="en-US" b="1" dirty="0" smtClean="0">
                <a:solidFill>
                  <a:prstClr val="white">
                    <a:lumMod val="10000"/>
                  </a:prstClr>
                </a:solidFill>
                <a:latin typeface="Tahoma"/>
                <a:ea typeface="Tahoma" panose="020B0604030504040204" pitchFamily="34" charset="0"/>
                <a:cs typeface="Tahoma" panose="020B0604030504040204" pitchFamily="34" charset="0"/>
              </a:rPr>
              <a:t>Rationale for establishment and implementation of the maximum rate includes:</a:t>
            </a:r>
            <a:endParaRPr lang="en-US" b="1" dirty="0"/>
          </a:p>
          <a:p>
            <a:r>
              <a:rPr lang="en-US" dirty="0"/>
              <a:t> </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Depreciation rates – Applying the 50% depreciation to the full cost recovery formula results in neither the under nor over-collection of revenue. Attaching parties will not be burdened with the cost of new plant, and LPCs with low depreciation rates are enabled to collect needed revenue for plant replacement. </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Limited </a:t>
            </a:r>
            <a:r>
              <a:rPr lang="en-US" dirty="0">
                <a:latin typeface="Tahoma" panose="020B0604030504040204" pitchFamily="34" charset="0"/>
                <a:ea typeface="Tahoma" panose="020B0604030504040204" pitchFamily="34" charset="0"/>
                <a:cs typeface="Tahoma" panose="020B0604030504040204" pitchFamily="34" charset="0"/>
              </a:rPr>
              <a:t>historical reviews - TVA has not historically conducted detailed reviews of some key elements of the pole attachment rate calculation such as pole counts, pole costs, and numbers of attaching parties. The approach helps mitigate potentially less efficient LPC operations. </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Rate </a:t>
            </a:r>
            <a:r>
              <a:rPr lang="en-US" dirty="0">
                <a:latin typeface="Tahoma" panose="020B0604030504040204" pitchFamily="34" charset="0"/>
                <a:ea typeface="Tahoma" panose="020B0604030504040204" pitchFamily="34" charset="0"/>
                <a:cs typeface="Tahoma" panose="020B0604030504040204" pitchFamily="34" charset="0"/>
              </a:rPr>
              <a:t>variability – Significant variations in pole attachment rates among neighboring LPCs can be mitigated by applying this approach. </a:t>
            </a:r>
          </a:p>
          <a:p>
            <a:pPr marL="285750" lvl="1" indent="-285750">
              <a:spcBef>
                <a:spcPts val="1200"/>
              </a:spcBef>
              <a:buClr>
                <a:srgbClr val="1F497D"/>
              </a:buClr>
              <a:buFont typeface="Arial" panose="020B0604020202020204" pitchFamily="34" charset="0"/>
              <a:buChar char="•"/>
            </a:pPr>
            <a:endParaRPr lang="en-US" dirty="0" smtClean="0">
              <a:solidFill>
                <a:prstClr val="white">
                  <a:lumMod val="10000"/>
                </a:prstClr>
              </a:solidFill>
              <a:latin typeface="Tahoma" panose="020B0604030504040204" pitchFamily="34" charset="0"/>
              <a:ea typeface="Tahoma" panose="020B0604030504040204" pitchFamily="34" charset="0"/>
              <a:cs typeface="Tahoma" panose="020B0604030504040204" pitchFamily="34" charset="0"/>
            </a:endParaRPr>
          </a:p>
          <a:p>
            <a:pPr marL="285750" lvl="1" indent="-285750">
              <a:spcBef>
                <a:spcPts val="1200"/>
              </a:spcBef>
              <a:buClr>
                <a:srgbClr val="1F497D"/>
              </a:buClr>
              <a:buFont typeface="Arial" panose="020B0604020202020204" pitchFamily="34" charset="0"/>
              <a:buChar char="•"/>
            </a:pPr>
            <a:endParaRPr lang="en-US" dirty="0">
              <a:solidFill>
                <a:prstClr val="white">
                  <a:lumMod val="10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Outliers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6078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custDataLst>
              <p:tags r:id="rId1"/>
            </p:custDataLst>
          </p:nvPr>
        </p:nvSpPr>
        <p:spPr bwMode="auto">
          <a:xfrm>
            <a:off x="2360618" y="6694329"/>
            <a:ext cx="4422775" cy="84639"/>
          </a:xfrm>
          <a:prstGeom prst="rect">
            <a:avLst/>
          </a:prstGeom>
          <a:noFill/>
          <a:ln w="9525">
            <a:noFill/>
            <a:miter lim="800000"/>
            <a:headEnd/>
            <a:tailEnd/>
          </a:ln>
        </p:spPr>
        <p:txBody>
          <a:bodyPr lIns="0" tIns="0" rIns="0" bIns="0">
            <a:spAutoFit/>
          </a:bodyPr>
          <a:lstStyle/>
          <a:p>
            <a:pPr algn="ctr" fontAlgn="base">
              <a:lnSpc>
                <a:spcPct val="50000"/>
              </a:lnSpc>
              <a:spcBef>
                <a:spcPts val="700"/>
              </a:spcBef>
              <a:spcAft>
                <a:spcPct val="0"/>
              </a:spcAft>
              <a:defRPr/>
            </a:pPr>
            <a:r>
              <a:rPr lang="en-US" sz="1100" dirty="0">
                <a:solidFill>
                  <a:srgbClr val="000000"/>
                </a:solidFill>
                <a:cs typeface="Tahoma" pitchFamily="34" charset="0"/>
              </a:rPr>
              <a:t>TVA Restricted Information - Deliberative and Pre-Decisional Privileged </a:t>
            </a:r>
          </a:p>
        </p:txBody>
      </p:sp>
      <p:sp>
        <p:nvSpPr>
          <p:cNvPr id="17" name="Slide Number Placeholder 3"/>
          <p:cNvSpPr>
            <a:spLocks noGrp="1"/>
          </p:cNvSpPr>
          <p:nvPr>
            <p:ph type="sldNum" sz="quarter" idx="4294967295"/>
          </p:nvPr>
        </p:nvSpPr>
        <p:spPr>
          <a:xfrm>
            <a:off x="8496226" y="6400801"/>
            <a:ext cx="416935" cy="293528"/>
          </a:xfrm>
          <a:prstGeom prst="rect">
            <a:avLst/>
          </a:prstGeom>
        </p:spPr>
        <p:txBody>
          <a:bodyPr/>
          <a:lstStyle/>
          <a:p>
            <a:fld id="{9CA3F7EF-09EA-4836-A32D-EB77B0AC6E70}" type="slidenum">
              <a:rPr lang="en-US" sz="1000">
                <a:solidFill>
                  <a:prstClr val="black"/>
                </a:solidFill>
                <a:latin typeface="Tahoma" panose="020B0604030504040204" pitchFamily="34" charset="0"/>
                <a:ea typeface="Tahoma" panose="020B0604030504040204" pitchFamily="34" charset="0"/>
                <a:cs typeface="Tahoma" panose="020B0604030504040204" pitchFamily="34" charset="0"/>
              </a:rPr>
              <a:pPr/>
              <a:t>8</a:t>
            </a:fld>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304800" y="838200"/>
            <a:ext cx="8134351" cy="3354765"/>
          </a:xfrm>
          <a:prstGeom prst="rect">
            <a:avLst/>
          </a:prstGeom>
        </p:spPr>
        <p:txBody>
          <a:bodyPr wrap="square">
            <a:spAutoFit/>
          </a:bodyPr>
          <a:lstStyle/>
          <a:p>
            <a:pPr>
              <a:spcBef>
                <a:spcPts val="1200"/>
              </a:spcBef>
              <a:buClr>
                <a:srgbClr val="1F497D"/>
              </a:buClr>
            </a:pPr>
            <a:r>
              <a:rPr lang="en-US" b="1" dirty="0" smtClean="0">
                <a:solidFill>
                  <a:prstClr val="white">
                    <a:lumMod val="10000"/>
                  </a:prstClr>
                </a:solidFill>
                <a:latin typeface="Tahoma"/>
                <a:ea typeface="Tahoma" panose="020B0604030504040204" pitchFamily="34" charset="0"/>
                <a:cs typeface="Tahoma" panose="020B0604030504040204" pitchFamily="34" charset="0"/>
              </a:rPr>
              <a:t>TVPPA’s Regulatory </a:t>
            </a:r>
            <a:r>
              <a:rPr lang="en-US" b="1" dirty="0" smtClean="0">
                <a:solidFill>
                  <a:prstClr val="white">
                    <a:lumMod val="10000"/>
                  </a:prstClr>
                </a:solidFill>
                <a:latin typeface="Tahoma"/>
                <a:ea typeface="Tahoma" panose="020B0604030504040204" pitchFamily="34" charset="0"/>
                <a:cs typeface="Tahoma" panose="020B0604030504040204" pitchFamily="34" charset="0"/>
              </a:rPr>
              <a:t>Advisory </a:t>
            </a:r>
            <a:r>
              <a:rPr lang="en-US" b="1" dirty="0" smtClean="0">
                <a:solidFill>
                  <a:prstClr val="white">
                    <a:lumMod val="10000"/>
                  </a:prstClr>
                </a:solidFill>
                <a:latin typeface="Tahoma"/>
                <a:ea typeface="Tahoma" panose="020B0604030504040204" pitchFamily="34" charset="0"/>
                <a:cs typeface="Tahoma" panose="020B0604030504040204" pitchFamily="34" charset="0"/>
              </a:rPr>
              <a:t>Group and Board had opportunity to review the outlier approach and provide feedback</a:t>
            </a:r>
          </a:p>
          <a:p>
            <a:pPr marL="285750" lvl="1" indent="-285750">
              <a:spcBef>
                <a:spcPts val="1200"/>
              </a:spcBef>
              <a:buClr>
                <a:srgbClr val="1F497D"/>
              </a:buClr>
              <a:buFont typeface="Arial" panose="020B0604020202020204" pitchFamily="34" charset="0"/>
              <a:buChar char="•"/>
            </a:pPr>
            <a:r>
              <a:rPr lang="en-US" dirty="0" smtClean="0">
                <a:solidFill>
                  <a:prstClr val="white">
                    <a:lumMod val="10000"/>
                  </a:prstClr>
                </a:solidFill>
                <a:latin typeface="Tahoma"/>
                <a:ea typeface="Tahoma" panose="020B0604030504040204" pitchFamily="34" charset="0"/>
                <a:cs typeface="Tahoma" panose="020B0604030504040204" pitchFamily="34" charset="0"/>
              </a:rPr>
              <a:t>TVA may modify this approach and/or take other reasonable measures to ensure the approach is accurate and effectively accounting for LPC rates outside certain statistical parameters</a:t>
            </a:r>
          </a:p>
          <a:p>
            <a:pPr>
              <a:spcBef>
                <a:spcPts val="1200"/>
              </a:spcBef>
              <a:buClr>
                <a:srgbClr val="1F497D"/>
              </a:buClr>
            </a:pPr>
            <a:r>
              <a:rPr lang="en-US" b="1" dirty="0" smtClean="0">
                <a:solidFill>
                  <a:prstClr val="white">
                    <a:lumMod val="10000"/>
                  </a:prstClr>
                </a:solidFill>
                <a:latin typeface="Tahoma"/>
                <a:ea typeface="Tahoma" panose="020B0604030504040204" pitchFamily="34" charset="0"/>
                <a:cs typeface="Tahoma" panose="020B0604030504040204" pitchFamily="34" charset="0"/>
              </a:rPr>
              <a:t>Impacted LPCs</a:t>
            </a:r>
            <a:endParaRPr lang="en-US" b="1" dirty="0">
              <a:solidFill>
                <a:prstClr val="white">
                  <a:lumMod val="10000"/>
                </a:prstClr>
              </a:solidFill>
              <a:latin typeface="Tahoma"/>
              <a:ea typeface="Tahoma" panose="020B0604030504040204" pitchFamily="34" charset="0"/>
              <a:cs typeface="Tahoma" panose="020B0604030504040204" pitchFamily="34" charset="0"/>
            </a:endParaRPr>
          </a:p>
          <a:p>
            <a:pPr marL="236538" indent="-236538">
              <a:spcBef>
                <a:spcPts val="1200"/>
              </a:spcBef>
              <a:buClr>
                <a:srgbClr val="0C3C6A"/>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Rate outlier approach was shared with </a:t>
            </a:r>
            <a:r>
              <a:rPr lang="en-US" dirty="0" smtClean="0">
                <a:latin typeface="Tahoma" panose="020B0604030504040204" pitchFamily="34" charset="0"/>
                <a:ea typeface="Tahoma" panose="020B0604030504040204" pitchFamily="34" charset="0"/>
                <a:cs typeface="Tahoma" panose="020B0604030504040204" pitchFamily="34" charset="0"/>
              </a:rPr>
              <a:t>LPCs</a:t>
            </a:r>
          </a:p>
          <a:p>
            <a:pPr marL="236538" indent="-236538">
              <a:spcBef>
                <a:spcPts val="1200"/>
              </a:spcBef>
              <a:buClr>
                <a:srgbClr val="0C3C6A"/>
              </a:buClr>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Customer Delivery discussed, in detail, </a:t>
            </a:r>
            <a:r>
              <a:rPr lang="en-US" dirty="0">
                <a:latin typeface="Tahoma" panose="020B0604030504040204" pitchFamily="34" charset="0"/>
                <a:ea typeface="Tahoma" panose="020B0604030504040204" pitchFamily="34" charset="0"/>
                <a:cs typeface="Tahoma" panose="020B0604030504040204" pitchFamily="34" charset="0"/>
              </a:rPr>
              <a:t>with the 41 impacted LPCs</a:t>
            </a:r>
          </a:p>
          <a:p>
            <a:pPr marL="285750" lvl="1" indent="-285750">
              <a:spcBef>
                <a:spcPts val="1200"/>
              </a:spcBef>
              <a:buClr>
                <a:srgbClr val="1F497D"/>
              </a:buClr>
              <a:buFont typeface="Arial" panose="020B0604020202020204" pitchFamily="34" charset="0"/>
              <a:buChar char="•"/>
            </a:pPr>
            <a:endParaRPr lang="en-US" dirty="0">
              <a:solidFill>
                <a:prstClr val="white">
                  <a:lumMod val="10000"/>
                </a:prstClr>
              </a:solidFill>
              <a:latin typeface="Tahoma"/>
              <a:ea typeface="Tahoma" panose="020B0604030504040204" pitchFamily="34" charset="0"/>
              <a:cs typeface="Tahoma" panose="020B0604030504040204" pitchFamily="34" charset="0"/>
            </a:endParaRPr>
          </a:p>
        </p:txBody>
      </p:sp>
      <p:sp>
        <p:nvSpPr>
          <p:cNvPr id="19" name="TextBox 18"/>
          <p:cNvSpPr txBox="1"/>
          <p:nvPr/>
        </p:nvSpPr>
        <p:spPr>
          <a:xfrm>
            <a:off x="427929" y="24825"/>
            <a:ext cx="6811071" cy="584775"/>
          </a:xfrm>
          <a:prstGeom prst="rect">
            <a:avLst/>
          </a:prstGeom>
          <a:noFill/>
        </p:spPr>
        <p:txBody>
          <a:bodyPr wrap="square" rtlCol="0">
            <a:spAutoFit/>
          </a:bodyPr>
          <a:lstStyle/>
          <a:p>
            <a:r>
              <a:rPr lang="en-US" sz="3200" dirty="0" smtClean="0">
                <a:solidFill>
                  <a:schemeClr val="bg1"/>
                </a:solidFill>
                <a:latin typeface="Tahoma" panose="020B0604030504040204" pitchFamily="34" charset="0"/>
                <a:ea typeface="Tahoma" panose="020B0604030504040204" pitchFamily="34" charset="0"/>
                <a:cs typeface="Tahoma" panose="020B0604030504040204" pitchFamily="34" charset="0"/>
              </a:rPr>
              <a:t>Outliers</a:t>
            </a: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4692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6456" y="3200401"/>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z="3200" dirty="0" smtClean="0">
                <a:latin typeface="Tahoma" panose="020B0604030504040204" pitchFamily="34" charset="0"/>
                <a:ea typeface="Tahoma" panose="020B0604030504040204" pitchFamily="34" charset="0"/>
                <a:cs typeface="Tahoma" panose="020B0604030504040204" pitchFamily="34" charset="0"/>
              </a:rPr>
              <a:t>Contract amendment Highlights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675496" y="4541522"/>
            <a:ext cx="7818120" cy="664367"/>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675759"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062835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sdpZOloP0qTNgIwjl4D1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uxLHaq6bkSTJWxVSkhe4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d.o2C6mZE6ZYDS4fuw0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MB2nrz9jU.Upz6jqkGk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j6sMhzEbk.9Mk_963r7V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kXVtoENBUOsudEKSqils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Qfdm1gLUUWy5WjCVC2EB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dUnyFjvSEy5UNfLDcTV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RcR3Le3pEGFIRr.JKaD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Shape"/>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Shape"/>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Shape"/>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kckuL7J0kmFPHeTNhAEIg"/>
</p:tagLst>
</file>

<file path=ppt/tags/tag30.xml><?xml version="1.0" encoding="utf-8"?>
<p:tagLst xmlns:a="http://schemas.openxmlformats.org/drawingml/2006/main" xmlns:r="http://schemas.openxmlformats.org/officeDocument/2006/relationships" xmlns:p="http://schemas.openxmlformats.org/presentationml/2006/main">
  <p:tag name="NAME" val="MoonShape"/>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Shape"/>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wsdpZOloP0qTNgIwjl4D1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VUuz40gw0mU2A838CMnf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WOtiuThNTkChJqzbV4ENF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o8tu2MXHVUylGDCo_3Z3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eEO3W3pFki.ac872aWt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Mg6Jm25hUGkVTMvzHmRb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FPMa3Yduk6hWe4wmefgK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7bvdA99g0uhtddkrfIVC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U7.uaRw4SEOATN9yYFjOZ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jbZWEy_J.UCT2llX6NAo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wsdpZOloP0qTNgIwjl4D1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JO4x1T1J0i1l1zyjgOa4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NyZQU2tmkON4SlnTlyQF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3N_3vuv_oEuS4x4dS9CV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1rBwAgACkapr1WkoKK9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kJxY15flUmnWnS2U3n.Q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Brx6TZ6XEWXRGuCR7apV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Tennessee Valley Authority_CF_TVY004(WOC)">
  <a:themeElements>
    <a:clrScheme name="4_Tennessee Valley Authority_CF_TVY004(WOC) 1">
      <a:dk1>
        <a:srgbClr val="000000"/>
      </a:dk1>
      <a:lt1>
        <a:srgbClr val="FFFFFF"/>
      </a:lt1>
      <a:dk2>
        <a:srgbClr val="0C3C6A"/>
      </a:dk2>
      <a:lt2>
        <a:srgbClr val="FFFFFF"/>
      </a:lt2>
      <a:accent1>
        <a:srgbClr val="DEDEDE"/>
      </a:accent1>
      <a:accent2>
        <a:srgbClr val="75A6E7"/>
      </a:accent2>
      <a:accent3>
        <a:srgbClr val="FFFFFF"/>
      </a:accent3>
      <a:accent4>
        <a:srgbClr val="000000"/>
      </a:accent4>
      <a:accent5>
        <a:srgbClr val="ECECEC"/>
      </a:accent5>
      <a:accent6>
        <a:srgbClr val="6996D1"/>
      </a:accent6>
      <a:hlink>
        <a:srgbClr val="226CCB"/>
      </a:hlink>
      <a:folHlink>
        <a:srgbClr val="0C3C6A"/>
      </a:folHlink>
    </a:clrScheme>
    <a:fontScheme name="4_Tennessee Valley Authority_CF_TVY004(WOC)">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777777"/>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88913" algn="ctr" defTabSz="877888" rtl="0" eaLnBrk="1" fontAlgn="base" latinLnBrk="0" hangingPunct="1">
          <a:lnSpc>
            <a:spcPct val="89000"/>
          </a:lnSpc>
          <a:spcBef>
            <a:spcPct val="20000"/>
          </a:spcBef>
          <a:spcAft>
            <a:spcPct val="0"/>
          </a:spcAft>
          <a:buClr>
            <a:schemeClr val="tx2"/>
          </a:buClr>
          <a:buSzPct val="125000"/>
          <a:buFont typeface="Tahoma" pitchFamily="34" charset="0"/>
          <a:buChar char="▪"/>
          <a:tabLst/>
          <a:defRPr kumimoji="0" lang="en-US" sz="1200" b="0" i="0" u="none" strike="noStrike" cap="none" normalizeH="0" baseline="0" smtClean="0">
            <a:ln>
              <a:noFill/>
            </a:ln>
            <a:solidFill>
              <a:schemeClr val="tx1"/>
            </a:solidFill>
            <a:effectLst/>
            <a:latin typeface="Tahoma" pitchFamily="34" charset="0"/>
            <a:ea typeface="SimSun" pitchFamily="2" charset="-122"/>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777777"/>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88913" algn="ctr" defTabSz="877888" rtl="0" eaLnBrk="1" fontAlgn="base" latinLnBrk="0" hangingPunct="1">
          <a:lnSpc>
            <a:spcPct val="89000"/>
          </a:lnSpc>
          <a:spcBef>
            <a:spcPct val="20000"/>
          </a:spcBef>
          <a:spcAft>
            <a:spcPct val="0"/>
          </a:spcAft>
          <a:buClr>
            <a:schemeClr val="tx2"/>
          </a:buClr>
          <a:buSzPct val="125000"/>
          <a:buFont typeface="Tahoma" pitchFamily="34" charset="0"/>
          <a:buChar char="▪"/>
          <a:tabLst/>
          <a:defRPr kumimoji="0" lang="en-US" sz="1200" b="0" i="0" u="none" strike="noStrike" cap="none" normalizeH="0" baseline="0" smtClean="0">
            <a:ln>
              <a:noFill/>
            </a:ln>
            <a:solidFill>
              <a:schemeClr val="tx1"/>
            </a:solidFill>
            <a:effectLst/>
            <a:latin typeface="Tahoma" pitchFamily="34" charset="0"/>
            <a:ea typeface="SimSun" pitchFamily="2" charset="-122"/>
            <a:cs typeface="Arial" charset="0"/>
          </a:defRPr>
        </a:defPPr>
      </a:lstStyle>
    </a:lnDef>
  </a:objectDefaults>
  <a:extraClrSchemeLst>
    <a:extraClrScheme>
      <a:clrScheme name="4_Tennessee Valley Authority_CF_TVY004(WOC) 1">
        <a:dk1>
          <a:srgbClr val="000000"/>
        </a:dk1>
        <a:lt1>
          <a:srgbClr val="FFFFFF"/>
        </a:lt1>
        <a:dk2>
          <a:srgbClr val="0C3C6A"/>
        </a:dk2>
        <a:lt2>
          <a:srgbClr val="FFFFFF"/>
        </a:lt2>
        <a:accent1>
          <a:srgbClr val="DEDEDE"/>
        </a:accent1>
        <a:accent2>
          <a:srgbClr val="75A6E7"/>
        </a:accent2>
        <a:accent3>
          <a:srgbClr val="FFFFFF"/>
        </a:accent3>
        <a:accent4>
          <a:srgbClr val="000000"/>
        </a:accent4>
        <a:accent5>
          <a:srgbClr val="ECECEC"/>
        </a:accent5>
        <a:accent6>
          <a:srgbClr val="6996D1"/>
        </a:accent6>
        <a:hlink>
          <a:srgbClr val="226CCB"/>
        </a:hlink>
        <a:folHlink>
          <a:srgbClr val="0C3C6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5864</TotalTime>
  <Words>2191</Words>
  <Application>Microsoft Office PowerPoint</Application>
  <PresentationFormat>On-screen Show (4:3)</PresentationFormat>
  <Paragraphs>278</Paragraphs>
  <Slides>28</Slides>
  <Notes>28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2" baseType="lpstr">
      <vt:lpstr>Apothecary</vt:lpstr>
      <vt:lpstr>1_Office Theme</vt:lpstr>
      <vt:lpstr>13_Tennessee Valley Authority_CF_TVY004(WOC)</vt:lpstr>
      <vt:lpstr>think-cell Slide</vt:lpstr>
      <vt:lpstr>Pole attachmentS  Joint Accounting Conference may 12, 2017</vt:lpstr>
      <vt:lpstr>PowerPoint Presentation</vt:lpstr>
      <vt:lpstr>Pole attachment update</vt:lpstr>
      <vt:lpstr>PowerPoint Presentation</vt:lpstr>
      <vt:lpstr>outliers</vt:lpstr>
      <vt:lpstr>PowerPoint Presentation</vt:lpstr>
      <vt:lpstr>PowerPoint Presentation</vt:lpstr>
      <vt:lpstr>PowerPoint Presentation</vt:lpstr>
      <vt:lpstr>Contract amendment Highlights</vt:lpstr>
      <vt:lpstr>PowerPoint Presentation</vt:lpstr>
      <vt:lpstr>PowerPoint Presentation</vt:lpstr>
      <vt:lpstr>PowerPoint Presentation</vt:lpstr>
      <vt:lpstr>Rate Approval process</vt:lpstr>
      <vt:lpstr>PowerPoint Presentation</vt:lpstr>
      <vt:lpstr>PowerPoint Presentation</vt:lpstr>
      <vt:lpstr>DARS Page 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Tennessee Valley Authority-TVA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delivery  CSM/CSE meeting WEDNESDAY, march 9, 2016</dc:title>
  <dc:creator>Guess, Andrea Bentley</dc:creator>
  <cp:lastModifiedBy>Greer, Nancy R</cp:lastModifiedBy>
  <cp:revision>250</cp:revision>
  <cp:lastPrinted>2017-05-04T17:33:29Z</cp:lastPrinted>
  <dcterms:created xsi:type="dcterms:W3CDTF">2016-03-10T13:12:04Z</dcterms:created>
  <dcterms:modified xsi:type="dcterms:W3CDTF">2017-05-08T16:05:13Z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